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handoutMasterIdLst>
    <p:handoutMasterId r:id="rId13"/>
  </p:handoutMasterIdLst>
  <p:sldIdLst>
    <p:sldId id="272" r:id="rId2"/>
    <p:sldId id="282" r:id="rId3"/>
    <p:sldId id="273" r:id="rId4"/>
    <p:sldId id="274" r:id="rId5"/>
    <p:sldId id="275" r:id="rId6"/>
    <p:sldId id="277" r:id="rId7"/>
    <p:sldId id="276" r:id="rId8"/>
    <p:sldId id="290" r:id="rId9"/>
    <p:sldId id="291" r:id="rId10"/>
    <p:sldId id="280" r:id="rId11"/>
  </p:sldIdLst>
  <p:sldSz cx="12192000" cy="6858000"/>
  <p:notesSz cx="6858000" cy="9144000"/>
  <p:embeddedFontLst>
    <p:embeddedFont>
      <p:font typeface="Nunito Sans" pitchFamily="2" charset="0"/>
      <p:regular r:id="rId14"/>
      <p:bold r:id="rId15"/>
      <p:italic r:id="rId16"/>
      <p:boldItalic r:id="rId17"/>
    </p:embeddedFont>
    <p:embeddedFont>
      <p:font typeface="Nunito Sans ExtraBold" pitchFamily="2" charset="0"/>
      <p:bold r:id="rId18"/>
    </p:embeddedFont>
    <p:embeddedFont>
      <p:font typeface="Nunito Sans Light" pitchFamily="2" charset="0"/>
      <p:regular r:id="rId19"/>
      <p:italic r:id="rId20"/>
    </p:embeddedFont>
  </p:embeddedFontLst>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0BBC1"/>
    <a:srgbClr val="A5CDD1"/>
    <a:srgbClr val="D1E5EA"/>
    <a:srgbClr val="F8FAF9"/>
    <a:srgbClr val="E6E6E6"/>
    <a:srgbClr val="4472C4"/>
    <a:srgbClr val="4C47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291" autoAdjust="0"/>
  </p:normalViewPr>
  <p:slideViewPr>
    <p:cSldViewPr snapToGrid="0" showGuides="1">
      <p:cViewPr>
        <p:scale>
          <a:sx n="50" d="100"/>
          <a:sy n="50" d="100"/>
        </p:scale>
        <p:origin x="4494" y="2268"/>
      </p:cViewPr>
      <p:guideLst>
        <p:guide orient="horz" pos="2159"/>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Nunito Sans ExtraBold" charset="0"/>
              <a:ea typeface="Nunito Sans" charset="0"/>
              <a:cs typeface="Nunito Sans"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Nunito Sans ExtraBold" charset="0"/>
                <a:ea typeface="Nunito Sans" charset="0"/>
                <a:cs typeface="Nunito Sans" charset="0"/>
              </a:rPr>
              <a:t>2023/10/28</a:t>
            </a:fld>
            <a:endParaRPr lang="zh-CN" altLang="en-US">
              <a:latin typeface="Nunito Sans ExtraBold" charset="0"/>
              <a:ea typeface="Nunito Sans" charset="0"/>
              <a:cs typeface="Nunito Sans"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Nunito Sans ExtraBold" charset="0"/>
              <a:ea typeface="Nunito Sans" charset="0"/>
              <a:cs typeface="Nunito Sans"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Nunito Sans ExtraBold" charset="0"/>
                <a:ea typeface="Nunito Sans" charset="0"/>
                <a:cs typeface="Nunito Sans" charset="0"/>
              </a:rPr>
              <a:t>‹#›</a:t>
            </a:fld>
            <a:endParaRPr lang="zh-CN" altLang="en-US">
              <a:latin typeface="Nunito Sans ExtraBold" charset="0"/>
              <a:ea typeface="Nunito Sans" charset="0"/>
              <a:cs typeface="Nunito Sans"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Nunito Sans" charset="0"/>
                <a:ea typeface="Nunito Sans" charset="0"/>
                <a:cs typeface="Nunito Sans"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Nunito Sans" charset="0"/>
                <a:ea typeface="Nunito Sans" charset="0"/>
                <a:cs typeface="Nunito Sans" charset="0"/>
              </a:defRPr>
            </a:lvl1pPr>
          </a:lstStyle>
          <a:p>
            <a:fld id="{443EBE89-AAC7-48B1-92F5-A99283D7732D}" type="datetimeFigureOut">
              <a:rPr lang="zh-CN" altLang="en-US" smtClean="0"/>
              <a:t>2023/10/28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Nunito Sans" charset="0"/>
                <a:ea typeface="Nunito Sans" charset="0"/>
                <a:cs typeface="Nunito Sans"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Nunito Sans" charset="0"/>
                <a:ea typeface="Nunito Sans" charset="0"/>
                <a:cs typeface="Nunito Sans" charset="0"/>
              </a:defRPr>
            </a:lvl1pPr>
          </a:lstStyle>
          <a:p>
            <a:fld id="{7CC1DC1D-7B54-4897-BDCA-22D6E8D80F1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Nunito Sans" charset="0"/>
        <a:ea typeface="Nunito Sans" charset="0"/>
        <a:cs typeface="Nunito Sans" charset="0"/>
      </a:defRPr>
    </a:lvl1pPr>
    <a:lvl2pPr marL="457200" algn="l" defTabSz="914400" rtl="0" eaLnBrk="1" latinLnBrk="0" hangingPunct="1">
      <a:defRPr sz="1200" kern="1200">
        <a:solidFill>
          <a:schemeClr val="tx1"/>
        </a:solidFill>
        <a:latin typeface="Nunito Sans" charset="0"/>
        <a:ea typeface="Nunito Sans" charset="0"/>
        <a:cs typeface="Nunito Sans" charset="0"/>
      </a:defRPr>
    </a:lvl2pPr>
    <a:lvl3pPr marL="914400" algn="l" defTabSz="914400" rtl="0" eaLnBrk="1" latinLnBrk="0" hangingPunct="1">
      <a:defRPr sz="1200" kern="1200">
        <a:solidFill>
          <a:schemeClr val="tx1"/>
        </a:solidFill>
        <a:latin typeface="Nunito Sans" charset="0"/>
        <a:ea typeface="Nunito Sans" charset="0"/>
        <a:cs typeface="Nunito Sans" charset="0"/>
      </a:defRPr>
    </a:lvl3pPr>
    <a:lvl4pPr marL="1371600" algn="l" defTabSz="914400" rtl="0" eaLnBrk="1" latinLnBrk="0" hangingPunct="1">
      <a:defRPr sz="1200" kern="1200">
        <a:solidFill>
          <a:schemeClr val="tx1"/>
        </a:solidFill>
        <a:latin typeface="Nunito Sans" charset="0"/>
        <a:ea typeface="Nunito Sans" charset="0"/>
        <a:cs typeface="Nunito Sans" charset="0"/>
      </a:defRPr>
    </a:lvl4pPr>
    <a:lvl5pPr marL="1828800" algn="l" defTabSz="914400" rtl="0" eaLnBrk="1" latinLnBrk="0" hangingPunct="1">
      <a:defRPr sz="1200" kern="1200">
        <a:solidFill>
          <a:schemeClr val="tx1"/>
        </a:solidFill>
        <a:latin typeface="Nunito Sans" charset="0"/>
        <a:ea typeface="Nunito Sans" charset="0"/>
        <a:cs typeface="Nunito Sans"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ACB7F206-C3C8-4DAB-991D-51FD0EFA1226}" type="datetimeFigureOut">
              <a:rPr lang="zh-CN" altLang="en-US" smtClean="0"/>
              <a:t>2023/10/28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CB7F206-C3C8-4DAB-991D-51FD0EFA1226}" type="datetimeFigureOut">
              <a:rPr lang="zh-CN" altLang="en-US" smtClean="0"/>
              <a:t>2023/10/28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CB7F206-C3C8-4DAB-991D-51FD0EFA1226}" type="datetimeFigureOut">
              <a:rPr lang="zh-CN" altLang="en-US" smtClean="0"/>
              <a:t>2023/10/28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CB7F206-C3C8-4DAB-991D-51FD0EFA1226}" type="datetimeFigureOut">
              <a:rPr lang="zh-CN" altLang="en-US" smtClean="0"/>
              <a:t>2023/10/28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ACB7F206-C3C8-4DAB-991D-51FD0EFA1226}" type="datetimeFigureOut">
              <a:rPr lang="zh-CN" altLang="en-US" smtClean="0"/>
              <a:t>2023/10/28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ACB7F206-C3C8-4DAB-991D-51FD0EFA1226}" type="datetimeFigureOut">
              <a:rPr lang="zh-CN" altLang="en-US" smtClean="0"/>
              <a:t>2023/10/28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6C3033-526C-412E-BF43-826F46C4C7A0}"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ACB7F206-C3C8-4DAB-991D-51FD0EFA1226}" type="datetimeFigureOut">
              <a:rPr lang="zh-CN" altLang="en-US" smtClean="0"/>
              <a:t>2023/10/28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B6C3033-526C-412E-BF43-826F46C4C7A0}"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ACB7F206-C3C8-4DAB-991D-51FD0EFA1226}" type="datetimeFigureOut">
              <a:rPr lang="zh-CN" altLang="en-US" smtClean="0"/>
              <a:t>2023/10/28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B6C3033-526C-412E-BF43-826F46C4C7A0}"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CB7F206-C3C8-4DAB-991D-51FD0EFA1226}" type="datetimeFigureOut">
              <a:rPr lang="zh-CN" altLang="en-US" smtClean="0"/>
              <a:t>2023/10/28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B6C3033-526C-412E-BF43-826F46C4C7A0}"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CB7F206-C3C8-4DAB-991D-51FD0EFA1226}" type="datetimeFigureOut">
              <a:rPr lang="zh-CN" altLang="en-US" smtClean="0"/>
              <a:t>2023/10/28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6C3033-526C-412E-BF43-826F46C4C7A0}"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CB7F206-C3C8-4DAB-991D-51FD0EFA1226}" type="datetimeFigureOut">
              <a:rPr lang="zh-CN" altLang="en-US" smtClean="0"/>
              <a:t>2023/10/28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6C3033-526C-412E-BF43-826F46C4C7A0}"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Nunito Sans" charset="0"/>
                <a:ea typeface="Nunito Sans" charset="0"/>
                <a:cs typeface="Nunito Sans" charset="0"/>
              </a:defRPr>
            </a:lvl1pPr>
          </a:lstStyle>
          <a:p>
            <a:fld id="{ACB7F206-C3C8-4DAB-991D-51FD0EFA1226}" type="datetimeFigureOut">
              <a:rPr lang="zh-CN" altLang="en-US" smtClean="0"/>
              <a:t>2023/10/28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Nunito Sans" charset="0"/>
                <a:ea typeface="Nunito Sans" charset="0"/>
                <a:cs typeface="Nunito Sans"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Nunito Sans" charset="0"/>
                <a:ea typeface="Nunito Sans" charset="0"/>
                <a:cs typeface="Nunito Sans" charset="0"/>
              </a:defRPr>
            </a:lvl1pPr>
          </a:lstStyle>
          <a:p>
            <a:fld id="{0B6C3033-526C-412E-BF43-826F46C4C7A0}"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Nunito Sans Light" charset="0"/>
          <a:ea typeface="Nunito Sans Light" charset="0"/>
          <a:cs typeface="Nunito Sans"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Nunito Sans" charset="0"/>
          <a:ea typeface="Nunito Sans" charset="0"/>
          <a:cs typeface="Nunito Sans"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Nunito Sans" charset="0"/>
          <a:ea typeface="Nunito Sans" charset="0"/>
          <a:cs typeface="Nunito Sans"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Nunito Sans" charset="0"/>
          <a:ea typeface="Nunito Sans" charset="0"/>
          <a:cs typeface="Nunito Sans"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Nunito Sans" charset="0"/>
          <a:ea typeface="Nunito Sans" charset="0"/>
          <a:cs typeface="Nunito Sans"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Nunito Sans" charset="0"/>
          <a:ea typeface="Nunito Sans" charset="0"/>
          <a:cs typeface="Nunito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7.xml"/><Relationship Id="rId1" Type="http://schemas.openxmlformats.org/officeDocument/2006/relationships/tags" Target="../tags/tag26.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2.pn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12.xml"/><Relationship Id="rId7" Type="http://schemas.openxmlformats.org/officeDocument/2006/relationships/image" Target="../media/image5.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tags" Target="../tags/tag19.xml"/><Relationship Id="rId7" Type="http://schemas.openxmlformats.org/officeDocument/2006/relationships/image" Target="../media/image2.png"/><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image" Target="../media/image9.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tags" Target="../tags/tag22.xml"/><Relationship Id="rId7" Type="http://schemas.openxmlformats.org/officeDocument/2006/relationships/image" Target="../media/image2.pn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tags" Target="../tags/tag23.xml"/><Relationship Id="rId9"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12.png"/><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17" name="矩形 1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19" name="图片 18" descr="4"/>
          <p:cNvPicPr>
            <a:picLocks noChangeAspect="1"/>
          </p:cNvPicPr>
          <p:nvPr/>
        </p:nvPicPr>
        <p:blipFill>
          <a:blip r:embed="rId5"/>
          <a:srcRect/>
          <a:stretch>
            <a:fillRect/>
          </a:stretch>
        </p:blipFill>
        <p:spPr>
          <a:xfrm rot="5400000">
            <a:off x="2578100" y="-2241550"/>
            <a:ext cx="6845300" cy="11722100"/>
          </a:xfrm>
          <a:prstGeom prst="rect">
            <a:avLst/>
          </a:prstGeom>
        </p:spPr>
      </p:pic>
      <p:sp>
        <p:nvSpPr>
          <p:cNvPr id="26" name="矩形 25"/>
          <p:cNvSpPr/>
          <p:nvPr/>
        </p:nvSpPr>
        <p:spPr>
          <a:xfrm>
            <a:off x="765175" y="309245"/>
            <a:ext cx="10470515" cy="6270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b="1" dirty="0">
              <a:solidFill>
                <a:schemeClr val="tx1"/>
              </a:solidFill>
              <a:latin typeface="+mn-ea"/>
              <a:cs typeface="Nunito Sans" charset="0"/>
              <a:sym typeface="+mn-ea"/>
            </a:endParaRPr>
          </a:p>
        </p:txBody>
      </p:sp>
      <p:cxnSp>
        <p:nvCxnSpPr>
          <p:cNvPr id="21" name="直接连接符 20"/>
          <p:cNvCxnSpPr/>
          <p:nvPr/>
        </p:nvCxnSpPr>
        <p:spPr>
          <a:xfrm>
            <a:off x="2616200" y="4144010"/>
            <a:ext cx="7177380"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3" name="Freeform 5"/>
          <p:cNvSpPr/>
          <p:nvPr/>
        </p:nvSpPr>
        <p:spPr>
          <a:xfrm>
            <a:off x="5334000" y="1715558"/>
            <a:ext cx="1524000" cy="886242"/>
          </a:xfrm>
          <a:custGeom>
            <a:avLst/>
            <a:gdLst/>
            <a:ahLst/>
            <a:cxnLst>
              <a:cxn ang="0">
                <a:pos x="wd2" y="hd2"/>
              </a:cxn>
              <a:cxn ang="5400000">
                <a:pos x="wd2" y="hd2"/>
              </a:cxn>
              <a:cxn ang="10800000">
                <a:pos x="wd2" y="hd2"/>
              </a:cxn>
              <a:cxn ang="16200000">
                <a:pos x="wd2" y="hd2"/>
              </a:cxn>
            </a:cxnLst>
            <a:rect l="0" t="0" r="r" b="b"/>
            <a:pathLst>
              <a:path w="21600" h="21600" extrusionOk="0">
                <a:moveTo>
                  <a:pt x="20978" y="16267"/>
                </a:moveTo>
                <a:cubicBezTo>
                  <a:pt x="20978" y="15467"/>
                  <a:pt x="20823" y="14933"/>
                  <a:pt x="20357" y="14933"/>
                </a:cubicBezTo>
                <a:cubicBezTo>
                  <a:pt x="20357" y="7200"/>
                  <a:pt x="20357" y="7200"/>
                  <a:pt x="20357" y="7200"/>
                </a:cubicBezTo>
                <a:cubicBezTo>
                  <a:pt x="21600" y="6400"/>
                  <a:pt x="21600" y="6400"/>
                  <a:pt x="21600" y="6400"/>
                </a:cubicBezTo>
                <a:cubicBezTo>
                  <a:pt x="10878" y="0"/>
                  <a:pt x="10878" y="0"/>
                  <a:pt x="10878" y="0"/>
                </a:cubicBezTo>
                <a:cubicBezTo>
                  <a:pt x="0" y="6400"/>
                  <a:pt x="0" y="6400"/>
                  <a:pt x="0" y="6400"/>
                </a:cubicBezTo>
                <a:cubicBezTo>
                  <a:pt x="10878" y="12800"/>
                  <a:pt x="10878" y="12800"/>
                  <a:pt x="10878" y="12800"/>
                </a:cubicBezTo>
                <a:cubicBezTo>
                  <a:pt x="19735" y="7467"/>
                  <a:pt x="19735" y="7467"/>
                  <a:pt x="19735" y="7467"/>
                </a:cubicBezTo>
                <a:cubicBezTo>
                  <a:pt x="19735" y="14933"/>
                  <a:pt x="19735" y="14933"/>
                  <a:pt x="19735" y="14933"/>
                </a:cubicBezTo>
                <a:cubicBezTo>
                  <a:pt x="19424" y="14933"/>
                  <a:pt x="19114" y="15467"/>
                  <a:pt x="19114" y="16267"/>
                </a:cubicBezTo>
                <a:cubicBezTo>
                  <a:pt x="19114" y="16800"/>
                  <a:pt x="19424" y="17067"/>
                  <a:pt x="19580" y="17067"/>
                </a:cubicBezTo>
                <a:cubicBezTo>
                  <a:pt x="19114" y="21600"/>
                  <a:pt x="19114" y="21600"/>
                  <a:pt x="19114" y="21600"/>
                </a:cubicBezTo>
                <a:cubicBezTo>
                  <a:pt x="20978" y="21600"/>
                  <a:pt x="20978" y="21600"/>
                  <a:pt x="20978" y="21600"/>
                </a:cubicBezTo>
                <a:cubicBezTo>
                  <a:pt x="20512" y="17067"/>
                  <a:pt x="20512" y="17067"/>
                  <a:pt x="20512" y="17067"/>
                </a:cubicBezTo>
                <a:cubicBezTo>
                  <a:pt x="20823" y="17067"/>
                  <a:pt x="20978" y="16800"/>
                  <a:pt x="20978" y="16267"/>
                </a:cubicBezTo>
                <a:close/>
                <a:moveTo>
                  <a:pt x="4351" y="11200"/>
                </a:moveTo>
                <a:cubicBezTo>
                  <a:pt x="4351" y="18400"/>
                  <a:pt x="4351" y="18400"/>
                  <a:pt x="4351" y="18400"/>
                </a:cubicBezTo>
                <a:cubicBezTo>
                  <a:pt x="4351" y="20267"/>
                  <a:pt x="7304" y="21600"/>
                  <a:pt x="10878" y="21600"/>
                </a:cubicBezTo>
                <a:cubicBezTo>
                  <a:pt x="14296" y="21600"/>
                  <a:pt x="17249" y="20267"/>
                  <a:pt x="17249" y="18400"/>
                </a:cubicBezTo>
                <a:cubicBezTo>
                  <a:pt x="17249" y="11200"/>
                  <a:pt x="17249" y="11200"/>
                  <a:pt x="17249" y="11200"/>
                </a:cubicBezTo>
                <a:cubicBezTo>
                  <a:pt x="10878" y="14933"/>
                  <a:pt x="10878" y="14933"/>
                  <a:pt x="10878" y="14933"/>
                </a:cubicBezTo>
                <a:lnTo>
                  <a:pt x="4351" y="11200"/>
                </a:lnTo>
                <a:close/>
              </a:path>
            </a:pathLst>
          </a:custGeom>
          <a:solidFill>
            <a:schemeClr val="tx1">
              <a:lumMod val="65000"/>
              <a:lumOff val="35000"/>
              <a:alpha val="85000"/>
            </a:schemeClr>
          </a:solidFill>
          <a:ln w="7620" cap="flat">
            <a:noFill/>
            <a:prstDash val="solid"/>
            <a:miter/>
          </a:ln>
        </p:spPr>
        <p:txBody>
          <a:bodyPr wrap="square" lIns="91439" tIns="91439" rIns="91439" bIns="91439" numCol="1" anchor="t">
            <a:noAutofit/>
          </a:bodyPr>
          <a:lstStyle/>
          <a:p>
            <a:endParaRPr>
              <a:ea typeface="Nunito Sans" charset="0"/>
              <a:cs typeface="Nunito Sans" charset="0"/>
            </a:endParaRPr>
          </a:p>
        </p:txBody>
      </p:sp>
      <p:sp>
        <p:nvSpPr>
          <p:cNvPr id="5" name="文本框 4"/>
          <p:cNvSpPr txBox="1"/>
          <p:nvPr>
            <p:custDataLst>
              <p:tags r:id="rId1"/>
            </p:custDataLst>
          </p:nvPr>
        </p:nvSpPr>
        <p:spPr>
          <a:xfrm>
            <a:off x="4556761" y="2865584"/>
            <a:ext cx="3078480" cy="1014730"/>
          </a:xfrm>
          <a:prstGeom prst="rect">
            <a:avLst/>
          </a:prstGeom>
          <a:noFill/>
        </p:spPr>
        <p:txBody>
          <a:bodyPr wrap="none" rtlCol="0">
            <a:spAutoFit/>
          </a:bodyPr>
          <a:lstStyle/>
          <a:p>
            <a:pPr algn="ctr"/>
            <a:r>
              <a:rPr lang="zh-CN" altLang="en-US" sz="6000" spc="-300" dirty="0">
                <a:solidFill>
                  <a:schemeClr val="tx1">
                    <a:lumMod val="50000"/>
                    <a:lumOff val="50000"/>
                  </a:schemeClr>
                </a:solidFill>
                <a:latin typeface="Nunito Sans ExtraBold" charset="0"/>
                <a:ea typeface="Nunito Sans ExtraBold" charset="0"/>
                <a:cs typeface="Nunito Sans" charset="0"/>
              </a:rPr>
              <a:t>组会汇报</a:t>
            </a:r>
          </a:p>
        </p:txBody>
      </p:sp>
      <p:sp>
        <p:nvSpPr>
          <p:cNvPr id="8" name="矩形 7"/>
          <p:cNvSpPr/>
          <p:nvPr>
            <p:custDataLst>
              <p:tags r:id="rId2"/>
            </p:custDataLst>
          </p:nvPr>
        </p:nvSpPr>
        <p:spPr>
          <a:xfrm>
            <a:off x="3083653" y="4671230"/>
            <a:ext cx="2176780" cy="398780"/>
          </a:xfrm>
          <a:prstGeom prst="rect">
            <a:avLst/>
          </a:prstGeom>
        </p:spPr>
        <p:txBody>
          <a:bodyPr wrap="none">
            <a:spAutoFit/>
          </a:bodyPr>
          <a:lstStyle/>
          <a:p>
            <a:r>
              <a:rPr lang="zh-CN" altLang="en-US" sz="2000" spc="-150" dirty="0">
                <a:solidFill>
                  <a:srgbClr val="FF9900"/>
                </a:solidFill>
                <a:latin typeface="+mj-ea"/>
                <a:sym typeface="Wingdings 3" panose="05040102010807070707" pitchFamily="18" charset="2"/>
              </a:rPr>
              <a:t></a:t>
            </a:r>
            <a:r>
              <a:rPr lang="zh-CN" altLang="en-US" sz="2000" b="1" dirty="0">
                <a:solidFill>
                  <a:schemeClr val="tx1"/>
                </a:solidFill>
                <a:latin typeface="+mn-ea"/>
              </a:rPr>
              <a:t>汇报人：周仁强</a:t>
            </a:r>
          </a:p>
        </p:txBody>
      </p:sp>
      <p:sp>
        <p:nvSpPr>
          <p:cNvPr id="6" name="文本框 5"/>
          <p:cNvSpPr txBox="1"/>
          <p:nvPr/>
        </p:nvSpPr>
        <p:spPr>
          <a:xfrm>
            <a:off x="6582410" y="4747260"/>
            <a:ext cx="2351405" cy="322580"/>
          </a:xfrm>
          <a:prstGeom prst="rect">
            <a:avLst/>
          </a:prstGeom>
          <a:noFill/>
        </p:spPr>
        <p:txBody>
          <a:bodyPr wrap="square" rtlCol="0">
            <a:noAutofit/>
          </a:bodyPr>
          <a:lstStyle/>
          <a:p>
            <a:r>
              <a:rPr lang="zh-CN" altLang="en-US" spc="-150" dirty="0">
                <a:solidFill>
                  <a:srgbClr val="FF9900"/>
                </a:solidFill>
                <a:latin typeface="+mj-ea"/>
                <a:sym typeface="Wingdings 3" panose="05040102010807070707" pitchFamily="18" charset="2"/>
              </a:rPr>
              <a:t></a:t>
            </a:r>
            <a:r>
              <a:rPr lang="zh-CN" altLang="en-US" b="1" dirty="0">
                <a:latin typeface="+mn-ea"/>
                <a:sym typeface="+mn-ea"/>
              </a:rPr>
              <a:t>时间：</a:t>
            </a:r>
            <a:r>
              <a:rPr lang="en-US" altLang="zh-CN" b="1">
                <a:latin typeface="+mn-ea"/>
                <a:sym typeface="+mn-ea"/>
              </a:rPr>
              <a:t>2023.10.28</a:t>
            </a:r>
            <a:endParaRPr lang="en-US" altLang="zh-CN" b="1" dirty="0">
              <a:solidFill>
                <a:schemeClr val="tx1"/>
              </a:solidFill>
              <a:latin typeface="+mn-ea"/>
              <a:cs typeface="Nunito Sans" charset="0"/>
              <a:sym typeface="+mn-ea"/>
            </a:endParaRPr>
          </a:p>
          <a:p>
            <a:endParaRPr lang="zh-CN" altLang="en-US" dirty="0"/>
          </a:p>
        </p:txBody>
      </p:sp>
      <p:pic>
        <p:nvPicPr>
          <p:cNvPr id="9" name="图片 8" descr="校徽带字白44"/>
          <p:cNvPicPr>
            <a:picLocks noChangeAspect="1"/>
          </p:cNvPicPr>
          <p:nvPr>
            <p:custDataLst>
              <p:tags r:id="rId3"/>
            </p:custDataLst>
          </p:nvPr>
        </p:nvPicPr>
        <p:blipFill>
          <a:blip r:embed="rId6"/>
          <a:stretch>
            <a:fillRect/>
          </a:stretch>
        </p:blipFill>
        <p:spPr>
          <a:xfrm>
            <a:off x="624840" y="196850"/>
            <a:ext cx="5616575" cy="147129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17" name="矩形 1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19" name="图片 18" descr="4"/>
          <p:cNvPicPr>
            <a:picLocks noChangeAspect="1"/>
          </p:cNvPicPr>
          <p:nvPr/>
        </p:nvPicPr>
        <p:blipFill>
          <a:blip r:embed="rId4"/>
          <a:srcRect/>
          <a:stretch>
            <a:fillRect/>
          </a:stretch>
        </p:blipFill>
        <p:spPr>
          <a:xfrm rot="5400000">
            <a:off x="2438400" y="-2216150"/>
            <a:ext cx="6845300" cy="11722100"/>
          </a:xfrm>
          <a:prstGeom prst="rect">
            <a:avLst/>
          </a:prstGeom>
        </p:spPr>
      </p:pic>
      <p:sp>
        <p:nvSpPr>
          <p:cNvPr id="26" name="矩形 25"/>
          <p:cNvSpPr/>
          <p:nvPr/>
        </p:nvSpPr>
        <p:spPr>
          <a:xfrm>
            <a:off x="787400" y="72390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20" name="文本框 19"/>
          <p:cNvSpPr txBox="1"/>
          <p:nvPr/>
        </p:nvSpPr>
        <p:spPr>
          <a:xfrm>
            <a:off x="4451036" y="2555069"/>
            <a:ext cx="3289935" cy="1014730"/>
          </a:xfrm>
          <a:prstGeom prst="rect">
            <a:avLst/>
          </a:prstGeom>
          <a:noFill/>
        </p:spPr>
        <p:txBody>
          <a:bodyPr wrap="none" rtlCol="0">
            <a:spAutoFit/>
          </a:bodyPr>
          <a:lstStyle/>
          <a:p>
            <a:pPr algn="ctr"/>
            <a:r>
              <a:rPr lang="zh-CN" altLang="en-US" sz="6000" spc="-300" dirty="0">
                <a:solidFill>
                  <a:schemeClr val="tx1">
                    <a:lumMod val="50000"/>
                    <a:lumOff val="50000"/>
                  </a:schemeClr>
                </a:solidFill>
                <a:latin typeface="Nunito Sans ExtraBold" charset="0"/>
                <a:ea typeface="Nunito Sans ExtraBold" charset="0"/>
                <a:cs typeface="Nunito Sans" charset="0"/>
              </a:rPr>
              <a:t>THE END</a:t>
            </a:r>
          </a:p>
        </p:txBody>
      </p:sp>
      <p:cxnSp>
        <p:nvCxnSpPr>
          <p:cNvPr id="21" name="直接连接符 20"/>
          <p:cNvCxnSpPr/>
          <p:nvPr/>
        </p:nvCxnSpPr>
        <p:spPr>
          <a:xfrm>
            <a:off x="2507615" y="4333240"/>
            <a:ext cx="7177380"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3" name="Freeform 5"/>
          <p:cNvSpPr/>
          <p:nvPr/>
        </p:nvSpPr>
        <p:spPr>
          <a:xfrm>
            <a:off x="5334000" y="1304078"/>
            <a:ext cx="1524000" cy="886242"/>
          </a:xfrm>
          <a:custGeom>
            <a:avLst/>
            <a:gdLst/>
            <a:ahLst/>
            <a:cxnLst>
              <a:cxn ang="0">
                <a:pos x="wd2" y="hd2"/>
              </a:cxn>
              <a:cxn ang="5400000">
                <a:pos x="wd2" y="hd2"/>
              </a:cxn>
              <a:cxn ang="10800000">
                <a:pos x="wd2" y="hd2"/>
              </a:cxn>
              <a:cxn ang="16200000">
                <a:pos x="wd2" y="hd2"/>
              </a:cxn>
            </a:cxnLst>
            <a:rect l="0" t="0" r="r" b="b"/>
            <a:pathLst>
              <a:path w="21600" h="21600" extrusionOk="0">
                <a:moveTo>
                  <a:pt x="20978" y="16267"/>
                </a:moveTo>
                <a:cubicBezTo>
                  <a:pt x="20978" y="15467"/>
                  <a:pt x="20823" y="14933"/>
                  <a:pt x="20357" y="14933"/>
                </a:cubicBezTo>
                <a:cubicBezTo>
                  <a:pt x="20357" y="7200"/>
                  <a:pt x="20357" y="7200"/>
                  <a:pt x="20357" y="7200"/>
                </a:cubicBezTo>
                <a:cubicBezTo>
                  <a:pt x="21600" y="6400"/>
                  <a:pt x="21600" y="6400"/>
                  <a:pt x="21600" y="6400"/>
                </a:cubicBezTo>
                <a:cubicBezTo>
                  <a:pt x="10878" y="0"/>
                  <a:pt x="10878" y="0"/>
                  <a:pt x="10878" y="0"/>
                </a:cubicBezTo>
                <a:cubicBezTo>
                  <a:pt x="0" y="6400"/>
                  <a:pt x="0" y="6400"/>
                  <a:pt x="0" y="6400"/>
                </a:cubicBezTo>
                <a:cubicBezTo>
                  <a:pt x="10878" y="12800"/>
                  <a:pt x="10878" y="12800"/>
                  <a:pt x="10878" y="12800"/>
                </a:cubicBezTo>
                <a:cubicBezTo>
                  <a:pt x="19735" y="7467"/>
                  <a:pt x="19735" y="7467"/>
                  <a:pt x="19735" y="7467"/>
                </a:cubicBezTo>
                <a:cubicBezTo>
                  <a:pt x="19735" y="14933"/>
                  <a:pt x="19735" y="14933"/>
                  <a:pt x="19735" y="14933"/>
                </a:cubicBezTo>
                <a:cubicBezTo>
                  <a:pt x="19424" y="14933"/>
                  <a:pt x="19114" y="15467"/>
                  <a:pt x="19114" y="16267"/>
                </a:cubicBezTo>
                <a:cubicBezTo>
                  <a:pt x="19114" y="16800"/>
                  <a:pt x="19424" y="17067"/>
                  <a:pt x="19580" y="17067"/>
                </a:cubicBezTo>
                <a:cubicBezTo>
                  <a:pt x="19114" y="21600"/>
                  <a:pt x="19114" y="21600"/>
                  <a:pt x="19114" y="21600"/>
                </a:cubicBezTo>
                <a:cubicBezTo>
                  <a:pt x="20978" y="21600"/>
                  <a:pt x="20978" y="21600"/>
                  <a:pt x="20978" y="21600"/>
                </a:cubicBezTo>
                <a:cubicBezTo>
                  <a:pt x="20512" y="17067"/>
                  <a:pt x="20512" y="17067"/>
                  <a:pt x="20512" y="17067"/>
                </a:cubicBezTo>
                <a:cubicBezTo>
                  <a:pt x="20823" y="17067"/>
                  <a:pt x="20978" y="16800"/>
                  <a:pt x="20978" y="16267"/>
                </a:cubicBezTo>
                <a:close/>
                <a:moveTo>
                  <a:pt x="4351" y="11200"/>
                </a:moveTo>
                <a:cubicBezTo>
                  <a:pt x="4351" y="18400"/>
                  <a:pt x="4351" y="18400"/>
                  <a:pt x="4351" y="18400"/>
                </a:cubicBezTo>
                <a:cubicBezTo>
                  <a:pt x="4351" y="20267"/>
                  <a:pt x="7304" y="21600"/>
                  <a:pt x="10878" y="21600"/>
                </a:cubicBezTo>
                <a:cubicBezTo>
                  <a:pt x="14296" y="21600"/>
                  <a:pt x="17249" y="20267"/>
                  <a:pt x="17249" y="18400"/>
                </a:cubicBezTo>
                <a:cubicBezTo>
                  <a:pt x="17249" y="11200"/>
                  <a:pt x="17249" y="11200"/>
                  <a:pt x="17249" y="11200"/>
                </a:cubicBezTo>
                <a:cubicBezTo>
                  <a:pt x="10878" y="14933"/>
                  <a:pt x="10878" y="14933"/>
                  <a:pt x="10878" y="14933"/>
                </a:cubicBezTo>
                <a:lnTo>
                  <a:pt x="4351" y="11200"/>
                </a:lnTo>
                <a:close/>
              </a:path>
            </a:pathLst>
          </a:custGeom>
          <a:solidFill>
            <a:schemeClr val="tx1">
              <a:lumMod val="65000"/>
              <a:lumOff val="35000"/>
              <a:alpha val="85000"/>
            </a:schemeClr>
          </a:solidFill>
          <a:ln w="7620" cap="flat">
            <a:noFill/>
            <a:prstDash val="solid"/>
            <a:miter/>
          </a:ln>
        </p:spPr>
        <p:txBody>
          <a:bodyPr wrap="square" lIns="91439" tIns="91439" rIns="91439" bIns="91439" numCol="1" anchor="t">
            <a:noAutofit/>
          </a:bodyPr>
          <a:lstStyle/>
          <a:p>
            <a:endParaRPr>
              <a:ea typeface="Nunito Sans" charset="0"/>
              <a:cs typeface="Nunito Sans" charset="0"/>
            </a:endParaRPr>
          </a:p>
        </p:txBody>
      </p:sp>
      <p:sp>
        <p:nvSpPr>
          <p:cNvPr id="8" name="矩形 7"/>
          <p:cNvSpPr/>
          <p:nvPr>
            <p:custDataLst>
              <p:tags r:id="rId1"/>
            </p:custDataLst>
          </p:nvPr>
        </p:nvSpPr>
        <p:spPr>
          <a:xfrm>
            <a:off x="3083653" y="4671230"/>
            <a:ext cx="2176780" cy="398780"/>
          </a:xfrm>
          <a:prstGeom prst="rect">
            <a:avLst/>
          </a:prstGeom>
        </p:spPr>
        <p:txBody>
          <a:bodyPr wrap="none">
            <a:spAutoFit/>
          </a:bodyPr>
          <a:lstStyle/>
          <a:p>
            <a:r>
              <a:rPr lang="zh-CN" altLang="en-US" sz="2000" spc="-150" dirty="0">
                <a:solidFill>
                  <a:srgbClr val="FF9900"/>
                </a:solidFill>
                <a:latin typeface="+mj-ea"/>
                <a:sym typeface="Wingdings 3" panose="05040102010807070707" pitchFamily="18" charset="2"/>
              </a:rPr>
              <a:t></a:t>
            </a:r>
            <a:r>
              <a:rPr lang="zh-CN" altLang="en-US" sz="2000" b="1" dirty="0">
                <a:solidFill>
                  <a:schemeClr val="tx1"/>
                </a:solidFill>
                <a:latin typeface="+mn-ea"/>
              </a:rPr>
              <a:t>汇报人：周仁强</a:t>
            </a:r>
          </a:p>
        </p:txBody>
      </p:sp>
      <p:sp>
        <p:nvSpPr>
          <p:cNvPr id="6" name="文本框 5"/>
          <p:cNvSpPr txBox="1"/>
          <p:nvPr>
            <p:custDataLst>
              <p:tags r:id="rId2"/>
            </p:custDataLst>
          </p:nvPr>
        </p:nvSpPr>
        <p:spPr>
          <a:xfrm>
            <a:off x="6582410" y="4747260"/>
            <a:ext cx="2351405" cy="322580"/>
          </a:xfrm>
          <a:prstGeom prst="rect">
            <a:avLst/>
          </a:prstGeom>
          <a:noFill/>
        </p:spPr>
        <p:txBody>
          <a:bodyPr wrap="square" rtlCol="0">
            <a:noAutofit/>
          </a:bodyPr>
          <a:lstStyle/>
          <a:p>
            <a:r>
              <a:rPr lang="zh-CN" altLang="en-US" spc="-150" dirty="0">
                <a:solidFill>
                  <a:srgbClr val="FF9900"/>
                </a:solidFill>
                <a:latin typeface="+mj-ea"/>
                <a:sym typeface="Wingdings 3" panose="05040102010807070707" pitchFamily="18" charset="2"/>
              </a:rPr>
              <a:t></a:t>
            </a:r>
            <a:r>
              <a:rPr lang="zh-CN" altLang="en-US" b="1" dirty="0">
                <a:latin typeface="+mn-ea"/>
                <a:sym typeface="+mn-ea"/>
              </a:rPr>
              <a:t>时间：</a:t>
            </a:r>
            <a:r>
              <a:rPr lang="en-US" altLang="zh-CN" b="1" dirty="0">
                <a:latin typeface="+mn-ea"/>
                <a:sym typeface="+mn-ea"/>
              </a:rPr>
              <a:t>2023.10.21</a:t>
            </a:r>
            <a:endParaRPr lang="en-US" altLang="zh-CN" b="1" dirty="0">
              <a:solidFill>
                <a:schemeClr val="tx1"/>
              </a:solidFill>
              <a:latin typeface="+mn-ea"/>
              <a:cs typeface="Nunito Sans" charset="0"/>
              <a:sym typeface="+mn-ea"/>
            </a:endParaRPr>
          </a:p>
          <a:p>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17" name="矩形 1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19" name="图片 18" descr="4"/>
          <p:cNvPicPr>
            <a:picLocks noChangeAspect="1"/>
          </p:cNvPicPr>
          <p:nvPr/>
        </p:nvPicPr>
        <p:blipFill>
          <a:blip r:embed="rId4"/>
          <a:srcRect/>
          <a:stretch>
            <a:fillRect/>
          </a:stretch>
        </p:blipFill>
        <p:spPr>
          <a:xfrm rot="5400000">
            <a:off x="2578100" y="-2241550"/>
            <a:ext cx="6845300" cy="11722100"/>
          </a:xfrm>
          <a:prstGeom prst="rect">
            <a:avLst/>
          </a:prstGeom>
        </p:spPr>
      </p:pic>
      <p:sp>
        <p:nvSpPr>
          <p:cNvPr id="26" name="矩形 25"/>
          <p:cNvSpPr/>
          <p:nvPr/>
        </p:nvSpPr>
        <p:spPr>
          <a:xfrm>
            <a:off x="803910" y="309245"/>
            <a:ext cx="10470515" cy="6270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cxnSp>
        <p:nvCxnSpPr>
          <p:cNvPr id="21" name="直接连接符 20"/>
          <p:cNvCxnSpPr/>
          <p:nvPr/>
        </p:nvCxnSpPr>
        <p:spPr>
          <a:xfrm>
            <a:off x="2616200" y="4859655"/>
            <a:ext cx="7177380"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1515745" y="4968875"/>
            <a:ext cx="8969375" cy="1435735"/>
          </a:xfrm>
          <a:prstGeom prst="rect">
            <a:avLst/>
          </a:prstGeom>
          <a:noFill/>
        </p:spPr>
        <p:txBody>
          <a:bodyPr wrap="square" rtlCol="0">
            <a:noAutofit/>
          </a:bodyPr>
          <a:lstStyle/>
          <a:p>
            <a:pPr algn="ctr"/>
            <a:r>
              <a:rPr lang="zh-CN" altLang="en-US" sz="2800" b="1" i="0" dirty="0">
                <a:solidFill>
                  <a:schemeClr val="tx1"/>
                </a:solidFill>
                <a:effectLst/>
                <a:latin typeface="宋体" panose="02010600030101010101" pitchFamily="2" charset="-122"/>
                <a:ea typeface="宋体" panose="02010600030101010101" pitchFamily="2" charset="-122"/>
                <a:cs typeface="Nunito Sans" charset="0"/>
              </a:rPr>
              <a:t>一种有效的端到端安卓恶意软件检测方法</a:t>
            </a:r>
          </a:p>
          <a:p>
            <a:pPr algn="just"/>
            <a:r>
              <a:rPr lang="zh-CN" altLang="en-US" sz="16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提出了一种同时使用最大池化和平均池化的具有不同接受域的卷积神经网络( CNN )变体( MADRF )，命名为</a:t>
            </a:r>
            <a:r>
              <a:rPr lang="zh-CN" altLang="en-US" sz="1600" b="1"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MADRF - CNN，</a:t>
            </a:r>
            <a:r>
              <a:rPr lang="zh-CN" altLang="en-US" sz="16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通过利用多尺度上下文信息来捕获图像(从Dex文件传输)不同部分之间的依赖关系。</a:t>
            </a:r>
            <a:endParaRPr lang="zh-CN" altLang="en-US" sz="1600"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pPr algn="ctr"/>
            <a:endParaRPr lang="zh-CN" altLang="en-US" sz="1600" b="1" i="0" dirty="0">
              <a:solidFill>
                <a:schemeClr val="tx1"/>
              </a:solidFill>
              <a:effectLst/>
              <a:latin typeface="宋体" panose="02010600030101010101" pitchFamily="2" charset="-122"/>
              <a:ea typeface="宋体" panose="02010600030101010101" pitchFamily="2" charset="-122"/>
              <a:cs typeface="宋体" panose="02010600030101010101" pitchFamily="2" charset="-122"/>
            </a:endParaRPr>
          </a:p>
        </p:txBody>
      </p:sp>
      <p:pic>
        <p:nvPicPr>
          <p:cNvPr id="2" name="图片 1"/>
          <p:cNvPicPr>
            <a:picLocks noChangeAspect="1"/>
          </p:cNvPicPr>
          <p:nvPr>
            <p:custDataLst>
              <p:tags r:id="rId1"/>
            </p:custDataLst>
          </p:nvPr>
        </p:nvPicPr>
        <p:blipFill>
          <a:blip r:embed="rId5"/>
          <a:stretch>
            <a:fillRect/>
          </a:stretch>
        </p:blipFill>
        <p:spPr>
          <a:xfrm>
            <a:off x="2321560" y="1326515"/>
            <a:ext cx="7767320" cy="3275965"/>
          </a:xfrm>
          <a:prstGeom prst="rect">
            <a:avLst/>
          </a:prstGeom>
        </p:spPr>
      </p:pic>
      <p:pic>
        <p:nvPicPr>
          <p:cNvPr id="3" name="图片 2" descr="校徽带字白44"/>
          <p:cNvPicPr>
            <a:picLocks noChangeAspect="1"/>
          </p:cNvPicPr>
          <p:nvPr>
            <p:custDataLst>
              <p:tags r:id="rId2"/>
            </p:custDataLst>
          </p:nvPr>
        </p:nvPicPr>
        <p:blipFill>
          <a:blip r:embed="rId6"/>
          <a:stretch>
            <a:fillRect/>
          </a:stretch>
        </p:blipFill>
        <p:spPr>
          <a:xfrm>
            <a:off x="596900" y="196850"/>
            <a:ext cx="5616575" cy="147129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5"/>
          <a:srcRect/>
          <a:stretch>
            <a:fillRect/>
          </a:stretch>
        </p:blipFill>
        <p:spPr>
          <a:xfrm rot="5400000">
            <a:off x="2171528" y="-2933871"/>
            <a:ext cx="7622663" cy="13053279"/>
          </a:xfrm>
          <a:prstGeom prst="rect">
            <a:avLst/>
          </a:prstGeom>
        </p:spPr>
      </p:pic>
      <p:sp>
        <p:nvSpPr>
          <p:cNvPr id="11" name="矩形 10"/>
          <p:cNvSpPr/>
          <p:nvPr/>
        </p:nvSpPr>
        <p:spPr>
          <a:xfrm>
            <a:off x="340360" y="367030"/>
            <a:ext cx="11583670" cy="64903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13" name="文本框 12"/>
          <p:cNvSpPr txBox="1"/>
          <p:nvPr/>
        </p:nvSpPr>
        <p:spPr>
          <a:xfrm>
            <a:off x="4520293" y="640045"/>
            <a:ext cx="3151414" cy="521970"/>
          </a:xfrm>
          <a:prstGeom prst="rect">
            <a:avLst/>
          </a:prstGeom>
          <a:noFill/>
        </p:spPr>
        <p:txBody>
          <a:bodyPr wrap="square" rtlCol="0">
            <a:spAutoFit/>
          </a:bodyPr>
          <a:lstStyle/>
          <a:p>
            <a:pPr algn="ctr"/>
            <a:r>
              <a:rPr lang="zh-CN" altLang="en-US" sz="2800" dirty="0">
                <a:solidFill>
                  <a:schemeClr val="tx1">
                    <a:lumMod val="65000"/>
                    <a:lumOff val="35000"/>
                  </a:schemeClr>
                </a:solidFill>
                <a:latin typeface="Nunito Sans" charset="0"/>
                <a:ea typeface="Nunito Sans" charset="0"/>
                <a:cs typeface="Nunito Sans" charset="0"/>
              </a:rPr>
              <a:t> </a:t>
            </a:r>
          </a:p>
        </p:txBody>
      </p:sp>
      <p:sp>
        <p:nvSpPr>
          <p:cNvPr id="14" name="矩形 13"/>
          <p:cNvSpPr/>
          <p:nvPr/>
        </p:nvSpPr>
        <p:spPr>
          <a:xfrm>
            <a:off x="552450" y="1612900"/>
            <a:ext cx="3556000" cy="4546600"/>
          </a:xfrm>
          <a:prstGeom prst="rect">
            <a:avLst/>
          </a:prstGeom>
          <a:solidFill>
            <a:srgbClr val="A5CD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15" name="矩形 14"/>
          <p:cNvSpPr/>
          <p:nvPr/>
        </p:nvSpPr>
        <p:spPr>
          <a:xfrm>
            <a:off x="5156200" y="2235200"/>
            <a:ext cx="6617335" cy="3780155"/>
          </a:xfrm>
          <a:prstGeom prst="rect">
            <a:avLst/>
          </a:prstGeom>
          <a:solidFill>
            <a:schemeClr val="bg1"/>
          </a:solidFill>
          <a:ln w="19050">
            <a:solidFill>
              <a:srgbClr val="90BB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19" name="文本框 18"/>
          <p:cNvSpPr txBox="1"/>
          <p:nvPr>
            <p:custDataLst>
              <p:tags r:id="rId1"/>
            </p:custDataLst>
          </p:nvPr>
        </p:nvSpPr>
        <p:spPr>
          <a:xfrm>
            <a:off x="699135" y="3002280"/>
            <a:ext cx="3312160" cy="2245360"/>
          </a:xfrm>
          <a:prstGeom prst="rect">
            <a:avLst/>
          </a:prstGeom>
        </p:spPr>
        <p:txBody>
          <a:bodyPr wrap="square">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r>
              <a:rPr lang="zh-CN" sz="2000" dirty="0">
                <a:solidFill>
                  <a:schemeClr val="tx1"/>
                </a:solidFill>
                <a:latin typeface="宋体" panose="02010600030101010101" pitchFamily="2" charset="-122"/>
                <a:ea typeface="宋体" panose="02010600030101010101" pitchFamily="2" charset="-122"/>
                <a:cs typeface="Nunito Sans" charset="0"/>
                <a:sym typeface="+mn-ea"/>
              </a:rPr>
              <a:t>数据集：</a:t>
            </a:r>
            <a:r>
              <a:rPr sz="20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从Google Play Store和Virusshare等收集了最新的APK，构建了一个数据集</a:t>
            </a:r>
            <a:endParaRPr sz="2000"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r>
              <a:rPr sz="2000" dirty="0">
                <a:solidFill>
                  <a:schemeClr val="bg1"/>
                </a:solidFill>
                <a:latin typeface="Nunito Sans" charset="0"/>
                <a:ea typeface="Nunito Sans" charset="0"/>
                <a:cs typeface="Nunito Sans" charset="0"/>
              </a:rPr>
              <a:t> </a:t>
            </a:r>
          </a:p>
        </p:txBody>
      </p:sp>
      <p:pic>
        <p:nvPicPr>
          <p:cNvPr id="3" name="图片 2"/>
          <p:cNvPicPr>
            <a:picLocks noChangeAspect="1"/>
          </p:cNvPicPr>
          <p:nvPr>
            <p:custDataLst>
              <p:tags r:id="rId2"/>
            </p:custDataLst>
          </p:nvPr>
        </p:nvPicPr>
        <p:blipFill>
          <a:blip r:embed="rId6"/>
          <a:stretch>
            <a:fillRect/>
          </a:stretch>
        </p:blipFill>
        <p:spPr>
          <a:xfrm>
            <a:off x="4422140" y="1577340"/>
            <a:ext cx="7429500" cy="4438650"/>
          </a:xfrm>
          <a:prstGeom prst="rect">
            <a:avLst/>
          </a:prstGeom>
        </p:spPr>
      </p:pic>
      <p:sp>
        <p:nvSpPr>
          <p:cNvPr id="4" name="文本框 3"/>
          <p:cNvSpPr txBox="1"/>
          <p:nvPr/>
        </p:nvSpPr>
        <p:spPr>
          <a:xfrm>
            <a:off x="7098030" y="6070600"/>
            <a:ext cx="3517900" cy="368300"/>
          </a:xfrm>
          <a:prstGeom prst="rect">
            <a:avLst/>
          </a:prstGeom>
          <a:noFill/>
        </p:spPr>
        <p:txBody>
          <a:bodyPr wrap="square" rtlCol="0">
            <a:spAutoFit/>
          </a:bodyPr>
          <a:lstStyle/>
          <a:p>
            <a:r>
              <a:rPr lang="zh-CN" altLang="en-US"/>
              <a:t>端到端的安卓恶意软件检测框架</a:t>
            </a:r>
          </a:p>
        </p:txBody>
      </p:sp>
      <p:pic>
        <p:nvPicPr>
          <p:cNvPr id="6" name="图片 5" descr="校徽带字白44"/>
          <p:cNvPicPr>
            <a:picLocks noChangeAspect="1"/>
          </p:cNvPicPr>
          <p:nvPr>
            <p:custDataLst>
              <p:tags r:id="rId3"/>
            </p:custDataLst>
          </p:nvPr>
        </p:nvPicPr>
        <p:blipFill>
          <a:blip r:embed="rId7"/>
          <a:stretch>
            <a:fillRect/>
          </a:stretch>
        </p:blipFill>
        <p:spPr>
          <a:xfrm>
            <a:off x="246380" y="274320"/>
            <a:ext cx="5109210" cy="133858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5"/>
          <a:srcRect/>
          <a:stretch>
            <a:fillRect/>
          </a:stretch>
        </p:blipFill>
        <p:spPr>
          <a:xfrm rot="5400000">
            <a:off x="2171528" y="-2933871"/>
            <a:ext cx="7622663" cy="13053279"/>
          </a:xfrm>
          <a:prstGeom prst="rect">
            <a:avLst/>
          </a:prstGeom>
        </p:spPr>
      </p:pic>
      <p:sp>
        <p:nvSpPr>
          <p:cNvPr id="11" name="矩形 10"/>
          <p:cNvSpPr/>
          <p:nvPr/>
        </p:nvSpPr>
        <p:spPr>
          <a:xfrm>
            <a:off x="340113" y="367207"/>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Nunito Sans" charset="0"/>
              </a:rPr>
              <a:t>Algorithm 2: image converting Data: a txt file with hex characters Result: an image of APK file // ℎ𝑒𝑥𝑇 𝑜𝐵𝑦𝑡𝑒𝐴𝑟𝑟𝑎𝑦 is a function that convert hex characters to bytes 𝑏𝑦𝑡𝑒 𝐴𝑟𝑟𝑎𝑦 ← ℎ𝑒𝑥𝑇 𝑜𝐵𝑦𝑡𝑒𝐴𝑟𝑟𝑎𝑦(readFileContent(𝑡𝑥𝑡 𝑓 𝑖𝑙𝑒)); Input: 𝑏𝑦𝑡𝑒 𝐴𝑟𝑟𝑎𝑦, 𝑤𝑖𝑑𝑡ℎ, ℎ𝑒𝑖𝑔ℎ𝑡 Output: 𝑝𝑖𝑥𝑒𝑙 𝐴𝑟𝑟𝑎𝑦 for 𝑖 ← 0 to ℎ𝑒𝑖𝑔ℎ𝑡 do for 𝑗 ← 0 to 𝑤𝑖𝑑𝑡ℎ do 𝑖𝑑𝑥 ← 𝑤𝑖𝑑𝑡ℎ × 𝑖 + 𝑗; 𝑟𝑔𝑏𝐼𝑑𝑥 ← 𝑖𝑑𝑥 × 3; 𝑟𝑒𝑑 ← 𝑏𝑦𝑡𝑒 𝐴𝑟𝑟𝑎𝑦[rgbIdx]; 𝑔𝑟𝑒𝑒𝑛 ← 𝑏𝑦𝑡𝑒 𝐴𝑟𝑟𝑎𝑦[rgbIdx+1]; 𝑏𝑙𝑢𝑒 ← 𝑏𝑦𝑡𝑒 𝐴𝑟𝑟𝑎𝑦[rgbIdx+2]; 𝑐𝑜𝑙𝑜𝑟 ← ((𝑏𝑙𝑢𝑒&amp;0x000000FF), (𝑔𝑟𝑒𝑒𝑛&amp;0x0000FF00)&gt;&gt;8, (𝑟𝑒𝑑&amp;0x00FF0000)&gt;&gt;16); 𝑝𝑖𝑥𝑒𝑙 𝐴𝑟𝑟𝑎𝑦[idx] ← 𝑐𝑜𝑙𝑜𝑟; end end Input: 𝑝𝑖𝑥𝑒𝑙 𝐴𝑟𝑟𝑎𝑦 Output: 𝑖𝑚𝑎𝑔𝑒 // set the pixels of the image and then write it to a file with ‘jpg’ as its suffix // 𝑠𝑒𝑡𝑅𝐺𝐵 and 𝑤𝑟𝑖𝑡𝑒 are functions of class BufferedImage 𝑖𝑚𝑎𝑔𝑒 ← BufferedImage; 𝑠𝑒𝑡𝑅𝐺𝐵(pixel Array); 𝑤𝑟𝑖𝑡𝑒(image);</a:t>
            </a:r>
          </a:p>
        </p:txBody>
      </p:sp>
      <p:pic>
        <p:nvPicPr>
          <p:cNvPr id="8" name="图片 7" descr="校徽带字白44"/>
          <p:cNvPicPr>
            <a:picLocks noChangeAspect="1"/>
          </p:cNvPicPr>
          <p:nvPr>
            <p:custDataLst>
              <p:tags r:id="rId1"/>
            </p:custDataLst>
          </p:nvPr>
        </p:nvPicPr>
        <p:blipFill>
          <a:blip r:embed="rId6"/>
          <a:stretch>
            <a:fillRect/>
          </a:stretch>
        </p:blipFill>
        <p:spPr>
          <a:xfrm>
            <a:off x="210185" y="274320"/>
            <a:ext cx="5055235" cy="1323975"/>
          </a:xfrm>
          <a:prstGeom prst="rect">
            <a:avLst/>
          </a:prstGeom>
        </p:spPr>
      </p:pic>
      <p:pic>
        <p:nvPicPr>
          <p:cNvPr id="10" name="图片 9"/>
          <p:cNvPicPr>
            <a:picLocks noChangeAspect="1"/>
          </p:cNvPicPr>
          <p:nvPr>
            <p:custDataLst>
              <p:tags r:id="rId2"/>
            </p:custDataLst>
          </p:nvPr>
        </p:nvPicPr>
        <p:blipFill>
          <a:blip r:embed="rId7"/>
          <a:stretch>
            <a:fillRect/>
          </a:stretch>
        </p:blipFill>
        <p:spPr>
          <a:xfrm>
            <a:off x="1775460" y="1598295"/>
            <a:ext cx="3489960" cy="3230880"/>
          </a:xfrm>
          <a:prstGeom prst="rect">
            <a:avLst/>
          </a:prstGeom>
        </p:spPr>
      </p:pic>
      <p:pic>
        <p:nvPicPr>
          <p:cNvPr id="14" name="图片 13"/>
          <p:cNvPicPr>
            <a:picLocks noChangeAspect="1"/>
          </p:cNvPicPr>
          <p:nvPr>
            <p:custDataLst>
              <p:tags r:id="rId3"/>
            </p:custDataLst>
          </p:nvPr>
        </p:nvPicPr>
        <p:blipFill>
          <a:blip r:embed="rId8"/>
          <a:stretch>
            <a:fillRect/>
          </a:stretch>
        </p:blipFill>
        <p:spPr>
          <a:xfrm>
            <a:off x="6829425" y="850265"/>
            <a:ext cx="4657090" cy="4923790"/>
          </a:xfrm>
          <a:prstGeom prst="rect">
            <a:avLst/>
          </a:prstGeom>
        </p:spPr>
      </p:pic>
      <p:sp>
        <p:nvSpPr>
          <p:cNvPr id="18" name="文本框 17"/>
          <p:cNvSpPr txBox="1"/>
          <p:nvPr/>
        </p:nvSpPr>
        <p:spPr>
          <a:xfrm>
            <a:off x="746125" y="5038090"/>
            <a:ext cx="5033010" cy="829945"/>
          </a:xfrm>
          <a:prstGeom prst="rect">
            <a:avLst/>
          </a:prstGeom>
          <a:noFill/>
        </p:spPr>
        <p:txBody>
          <a:bodyPr wrap="square" rtlCol="0">
            <a:spAutoFit/>
          </a:bodyPr>
          <a:lstStyle/>
          <a:p>
            <a:r>
              <a:rPr lang="zh-CN" altLang="en-US" sz="1600">
                <a:latin typeface="宋体" panose="02010600030101010101" pitchFamily="2" charset="-122"/>
                <a:ea typeface="宋体" panose="02010600030101010101" pitchFamily="2" charset="-122"/>
                <a:cs typeface="宋体" panose="02010600030101010101" pitchFamily="2" charset="-122"/>
              </a:rPr>
              <a:t>先对</a:t>
            </a:r>
            <a:r>
              <a:rPr lang="en-US" altLang="zh-CN" sz="1600">
                <a:latin typeface="宋体" panose="02010600030101010101" pitchFamily="2" charset="-122"/>
                <a:ea typeface="宋体" panose="02010600030101010101" pitchFamily="2" charset="-122"/>
                <a:cs typeface="宋体" panose="02010600030101010101" pitchFamily="2" charset="-122"/>
              </a:rPr>
              <a:t>APK</a:t>
            </a:r>
            <a:r>
              <a:rPr lang="zh-CN" altLang="en-US" sz="1600">
                <a:latin typeface="宋体" panose="02010600030101010101" pitchFamily="2" charset="-122"/>
                <a:ea typeface="宋体" panose="02010600030101010101" pitchFamily="2" charset="-122"/>
                <a:cs typeface="宋体" panose="02010600030101010101" pitchFamily="2" charset="-122"/>
              </a:rPr>
              <a:t>文件进行解压缩，得到</a:t>
            </a:r>
            <a:r>
              <a:rPr lang="en-US" altLang="zh-CN" sz="1600">
                <a:latin typeface="宋体" panose="02010600030101010101" pitchFamily="2" charset="-122"/>
                <a:ea typeface="宋体" panose="02010600030101010101" pitchFamily="2" charset="-122"/>
                <a:cs typeface="宋体" panose="02010600030101010101" pitchFamily="2" charset="-122"/>
              </a:rPr>
              <a:t>dex</a:t>
            </a:r>
            <a:r>
              <a:rPr lang="zh-CN" altLang="en-US" sz="1600">
                <a:latin typeface="宋体" panose="02010600030101010101" pitchFamily="2" charset="-122"/>
                <a:ea typeface="宋体" panose="02010600030101010101" pitchFamily="2" charset="-122"/>
                <a:cs typeface="宋体" panose="02010600030101010101" pitchFamily="2" charset="-122"/>
              </a:rPr>
              <a:t>文件和</a:t>
            </a:r>
            <a:r>
              <a:rPr lang="en-US" altLang="zh-CN" sz="1600">
                <a:latin typeface="宋体" panose="02010600030101010101" pitchFamily="2" charset="-122"/>
                <a:ea typeface="宋体" panose="02010600030101010101" pitchFamily="2" charset="-122"/>
                <a:cs typeface="宋体" panose="02010600030101010101" pitchFamily="2" charset="-122"/>
              </a:rPr>
              <a:t>manifest</a:t>
            </a:r>
            <a:r>
              <a:rPr lang="zh-CN" altLang="en-US" sz="1600">
                <a:latin typeface="宋体" panose="02010600030101010101" pitchFamily="2" charset="-122"/>
                <a:ea typeface="宋体" panose="02010600030101010101" pitchFamily="2" charset="-122"/>
                <a:cs typeface="宋体" panose="02010600030101010101" pitchFamily="2" charset="-122"/>
              </a:rPr>
              <a:t>文件，然后通过算法</a:t>
            </a:r>
            <a:r>
              <a:rPr lang="en-US" altLang="zh-CN" sz="1600">
                <a:latin typeface="宋体" panose="02010600030101010101" pitchFamily="2" charset="-122"/>
                <a:ea typeface="宋体" panose="02010600030101010101" pitchFamily="2" charset="-122"/>
                <a:cs typeface="宋体" panose="02010600030101010101" pitchFamily="2" charset="-122"/>
              </a:rPr>
              <a:t>1</a:t>
            </a:r>
            <a:r>
              <a:rPr lang="zh-CN" altLang="en-US" sz="1600">
                <a:latin typeface="宋体" panose="02010600030101010101" pitchFamily="2" charset="-122"/>
                <a:ea typeface="宋体" panose="02010600030101010101" pitchFamily="2" charset="-122"/>
                <a:cs typeface="宋体" panose="02010600030101010101" pitchFamily="2" charset="-122"/>
              </a:rPr>
              <a:t>对</a:t>
            </a:r>
            <a:r>
              <a:rPr lang="en-US" altLang="zh-CN" sz="1600">
                <a:latin typeface="宋体" panose="02010600030101010101" pitchFamily="2" charset="-122"/>
                <a:ea typeface="宋体" panose="02010600030101010101" pitchFamily="2" charset="-122"/>
                <a:cs typeface="宋体" panose="02010600030101010101" pitchFamily="2" charset="-122"/>
              </a:rPr>
              <a:t>dex</a:t>
            </a:r>
            <a:r>
              <a:rPr lang="zh-CN" altLang="en-US" sz="1600">
                <a:latin typeface="宋体" panose="02010600030101010101" pitchFamily="2" charset="-122"/>
                <a:ea typeface="宋体" panose="02010600030101010101" pitchFamily="2" charset="-122"/>
                <a:cs typeface="宋体" panose="02010600030101010101" pitchFamily="2" charset="-122"/>
              </a:rPr>
              <a:t>文件进行处理，把索引部分写入到一个新的txt文件中</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4"/>
          <a:srcRect/>
          <a:stretch>
            <a:fillRect/>
          </a:stretch>
        </p:blipFill>
        <p:spPr>
          <a:xfrm rot="5400000">
            <a:off x="2171528" y="-2933871"/>
            <a:ext cx="7622663" cy="13053279"/>
          </a:xfrm>
          <a:prstGeom prst="rect">
            <a:avLst/>
          </a:prstGeom>
        </p:spPr>
      </p:pic>
      <p:sp>
        <p:nvSpPr>
          <p:cNvPr id="11" name="矩形 10"/>
          <p:cNvSpPr/>
          <p:nvPr/>
        </p:nvSpPr>
        <p:spPr>
          <a:xfrm>
            <a:off x="340113" y="367207"/>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19" name="矩形 18"/>
          <p:cNvSpPr/>
          <p:nvPr/>
        </p:nvSpPr>
        <p:spPr>
          <a:xfrm>
            <a:off x="570865" y="2185035"/>
            <a:ext cx="6335395" cy="2277110"/>
          </a:xfrm>
          <a:prstGeom prst="rect">
            <a:avLst/>
          </a:prstGeom>
          <a:solidFill>
            <a:schemeClr val="bg1"/>
          </a:solidFill>
          <a:ln w="19050">
            <a:solidFill>
              <a:srgbClr val="90BB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17" name="文本框 16"/>
          <p:cNvSpPr txBox="1"/>
          <p:nvPr/>
        </p:nvSpPr>
        <p:spPr>
          <a:xfrm>
            <a:off x="904240" y="2545080"/>
            <a:ext cx="5295900" cy="583565"/>
          </a:xfrm>
          <a:prstGeom prst="rect">
            <a:avLst/>
          </a:prstGeom>
          <a:noFill/>
        </p:spPr>
        <p:txBody>
          <a:bodyPr wrap="square" rtlCol="0">
            <a:spAutoFit/>
          </a:bodyPr>
          <a:lstStyle/>
          <a:p>
            <a:r>
              <a:rPr lang="zh-CN" altLang="en-US" sz="1600" dirty="0">
                <a:solidFill>
                  <a:schemeClr val="tx1"/>
                </a:solidFill>
                <a:latin typeface="宋体" panose="02010600030101010101" pitchFamily="2" charset="-122"/>
                <a:ea typeface="宋体" panose="02010600030101010101" pitchFamily="2" charset="-122"/>
                <a:cs typeface="宋体" panose="02010600030101010101" pitchFamily="2" charset="-122"/>
              </a:rPr>
              <a:t>由于</a:t>
            </a:r>
            <a:r>
              <a:rPr lang="en-US" altLang="zh-CN" sz="1600" dirty="0">
                <a:solidFill>
                  <a:schemeClr val="tx1"/>
                </a:solidFill>
                <a:latin typeface="宋体" panose="02010600030101010101" pitchFamily="2" charset="-122"/>
                <a:ea typeface="宋体" panose="02010600030101010101" pitchFamily="2" charset="-122"/>
                <a:cs typeface="宋体" panose="02010600030101010101" pitchFamily="2" charset="-122"/>
              </a:rPr>
              <a:t>manifest</a:t>
            </a:r>
            <a:r>
              <a:rPr lang="zh-CN" altLang="en-US" sz="1600" dirty="0">
                <a:solidFill>
                  <a:schemeClr val="tx1"/>
                </a:solidFill>
                <a:latin typeface="宋体" panose="02010600030101010101" pitchFamily="2" charset="-122"/>
                <a:ea typeface="宋体" panose="02010600030101010101" pitchFamily="2" charset="-122"/>
                <a:cs typeface="宋体" panose="02010600030101010101" pitchFamily="2" charset="-122"/>
              </a:rPr>
              <a:t>文件的尺寸较小，并且在反编译之前也是十六进制文件，所以</a:t>
            </a:r>
            <a:r>
              <a:rPr lang="en-US" altLang="zh-CN" sz="1600" dirty="0">
                <a:latin typeface="宋体" panose="02010600030101010101" pitchFamily="2" charset="-122"/>
                <a:ea typeface="宋体" panose="02010600030101010101" pitchFamily="2" charset="-122"/>
                <a:cs typeface="宋体" panose="02010600030101010101" pitchFamily="2" charset="-122"/>
                <a:sym typeface="+mn-ea"/>
              </a:rPr>
              <a:t>manifest</a:t>
            </a:r>
            <a:r>
              <a:rPr lang="zh-CN" altLang="en-US" sz="1600" dirty="0">
                <a:solidFill>
                  <a:schemeClr val="tx1"/>
                </a:solidFill>
                <a:latin typeface="宋体" panose="02010600030101010101" pitchFamily="2" charset="-122"/>
                <a:ea typeface="宋体" panose="02010600030101010101" pitchFamily="2" charset="-122"/>
                <a:cs typeface="宋体" panose="02010600030101010101" pitchFamily="2" charset="-122"/>
              </a:rPr>
              <a:t>文件也可以用来生成图像。 </a:t>
            </a:r>
          </a:p>
        </p:txBody>
      </p:sp>
      <p:pic>
        <p:nvPicPr>
          <p:cNvPr id="3" name="图片 2" descr="校徽带字白44"/>
          <p:cNvPicPr>
            <a:picLocks noChangeAspect="1"/>
          </p:cNvPicPr>
          <p:nvPr>
            <p:custDataLst>
              <p:tags r:id="rId1"/>
            </p:custDataLst>
          </p:nvPr>
        </p:nvPicPr>
        <p:blipFill>
          <a:blip r:embed="rId5"/>
          <a:stretch>
            <a:fillRect/>
          </a:stretch>
        </p:blipFill>
        <p:spPr>
          <a:xfrm>
            <a:off x="210185" y="274320"/>
            <a:ext cx="5055235" cy="1323975"/>
          </a:xfrm>
          <a:prstGeom prst="rect">
            <a:avLst/>
          </a:prstGeom>
        </p:spPr>
      </p:pic>
      <p:pic>
        <p:nvPicPr>
          <p:cNvPr id="6" name="图片 5"/>
          <p:cNvPicPr>
            <a:picLocks noChangeAspect="1"/>
          </p:cNvPicPr>
          <p:nvPr>
            <p:custDataLst>
              <p:tags r:id="rId2"/>
            </p:custDataLst>
          </p:nvPr>
        </p:nvPicPr>
        <p:blipFill>
          <a:blip r:embed="rId6"/>
          <a:stretch>
            <a:fillRect/>
          </a:stretch>
        </p:blipFill>
        <p:spPr>
          <a:xfrm>
            <a:off x="7270115" y="650240"/>
            <a:ext cx="4383405" cy="5557520"/>
          </a:xfrm>
          <a:prstGeom prst="rect">
            <a:avLst/>
          </a:prstGeom>
        </p:spPr>
      </p:pic>
      <p:sp>
        <p:nvSpPr>
          <p:cNvPr id="10" name="文本框 9"/>
          <p:cNvSpPr txBox="1"/>
          <p:nvPr/>
        </p:nvSpPr>
        <p:spPr>
          <a:xfrm>
            <a:off x="966470" y="3355340"/>
            <a:ext cx="5354955" cy="1076325"/>
          </a:xfrm>
          <a:prstGeom prst="rect">
            <a:avLst/>
          </a:prstGeom>
          <a:noFill/>
        </p:spPr>
        <p:txBody>
          <a:bodyPr wrap="square" rtlCol="0">
            <a:spAutoFit/>
          </a:bodyPr>
          <a:lstStyle/>
          <a:p>
            <a:r>
              <a:rPr lang="en-US" altLang="zh-CN" sz="1600">
                <a:solidFill>
                  <a:schemeClr val="tx1"/>
                </a:solidFill>
                <a:latin typeface="宋体" panose="02010600030101010101" pitchFamily="2" charset="-122"/>
                <a:ea typeface="宋体" panose="02010600030101010101" pitchFamily="2" charset="-122"/>
                <a:cs typeface="宋体" panose="02010600030101010101" pitchFamily="2" charset="-122"/>
              </a:rPr>
              <a:t>Dex</a:t>
            </a:r>
            <a:r>
              <a:rPr lang="zh-CN" altLang="en-US" sz="1600">
                <a:solidFill>
                  <a:schemeClr val="tx1"/>
                </a:solidFill>
                <a:latin typeface="宋体" panose="02010600030101010101" pitchFamily="2" charset="-122"/>
                <a:ea typeface="宋体" panose="02010600030101010101" pitchFamily="2" charset="-122"/>
                <a:cs typeface="宋体" panose="02010600030101010101" pitchFamily="2" charset="-122"/>
              </a:rPr>
              <a:t>文件转换为图像流程如算法</a:t>
            </a:r>
            <a:r>
              <a:rPr lang="en-US" altLang="zh-CN" sz="1600">
                <a:solidFill>
                  <a:schemeClr val="tx1"/>
                </a:solidFill>
                <a:latin typeface="宋体" panose="02010600030101010101" pitchFamily="2" charset="-122"/>
                <a:ea typeface="宋体" panose="02010600030101010101" pitchFamily="2" charset="-122"/>
                <a:cs typeface="宋体" panose="02010600030101010101" pitchFamily="2" charset="-122"/>
              </a:rPr>
              <a:t>2</a:t>
            </a:r>
            <a:r>
              <a:rPr lang="zh-CN" altLang="en-US" sz="1600">
                <a:solidFill>
                  <a:schemeClr val="tx1"/>
                </a:solidFill>
                <a:latin typeface="宋体" panose="02010600030101010101" pitchFamily="2" charset="-122"/>
                <a:ea typeface="宋体" panose="02010600030101010101" pitchFamily="2" charset="-122"/>
                <a:cs typeface="宋体" panose="02010600030101010101" pitchFamily="2" charset="-122"/>
              </a:rPr>
              <a:t>，首先将过滤后的Dex文件转换为由十六进制数组成的文件。然后将十六进制组成的文件先转换成像素矩阵，最后将像素矩阵写入</a:t>
            </a:r>
            <a:r>
              <a:rPr lang="en-US" altLang="zh-CN" sz="1600">
                <a:solidFill>
                  <a:schemeClr val="tx1"/>
                </a:solidFill>
                <a:latin typeface="宋体" panose="02010600030101010101" pitchFamily="2" charset="-122"/>
                <a:ea typeface="宋体" panose="02010600030101010101" pitchFamily="2" charset="-122"/>
                <a:cs typeface="宋体" panose="02010600030101010101" pitchFamily="2" charset="-122"/>
              </a:rPr>
              <a:t>.jpg</a:t>
            </a:r>
            <a:r>
              <a:rPr lang="zh-CN" altLang="en-US" sz="1600">
                <a:solidFill>
                  <a:schemeClr val="tx1"/>
                </a:solidFill>
                <a:latin typeface="宋体" panose="02010600030101010101" pitchFamily="2" charset="-122"/>
                <a:ea typeface="宋体" panose="02010600030101010101" pitchFamily="2" charset="-122"/>
                <a:cs typeface="宋体" panose="02010600030101010101" pitchFamily="2" charset="-122"/>
              </a:rPr>
              <a:t>文件中</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4"/>
          <a:srcRect/>
          <a:stretch>
            <a:fillRect/>
          </a:stretch>
        </p:blipFill>
        <p:spPr>
          <a:xfrm rot="5400000">
            <a:off x="2171528" y="-2933871"/>
            <a:ext cx="7622663" cy="13053279"/>
          </a:xfrm>
          <a:prstGeom prst="rect">
            <a:avLst/>
          </a:prstGeom>
        </p:spPr>
      </p:pic>
      <p:sp>
        <p:nvSpPr>
          <p:cNvPr id="11" name="矩形 10"/>
          <p:cNvSpPr/>
          <p:nvPr/>
        </p:nvSpPr>
        <p:spPr>
          <a:xfrm>
            <a:off x="340113" y="367207"/>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4" name="矩形: 圆角 3"/>
          <p:cNvSpPr/>
          <p:nvPr/>
        </p:nvSpPr>
        <p:spPr>
          <a:xfrm>
            <a:off x="590550" y="1605915"/>
            <a:ext cx="3526155" cy="4791710"/>
          </a:xfrm>
          <a:prstGeom prst="roundRect">
            <a:avLst>
              <a:gd name="adj" fmla="val 1565"/>
            </a:avLst>
          </a:prstGeom>
          <a:solidFill>
            <a:srgbClr val="A5CD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18" name="矩形 17"/>
          <p:cNvSpPr/>
          <p:nvPr/>
        </p:nvSpPr>
        <p:spPr>
          <a:xfrm>
            <a:off x="5892800" y="2368550"/>
            <a:ext cx="3505200" cy="460375"/>
          </a:xfrm>
          <a:prstGeom prst="rect">
            <a:avLst/>
          </a:prstGeom>
        </p:spPr>
        <p:txBody>
          <a:bodyPr wrap="square">
            <a:spAutoFit/>
          </a:bodyPr>
          <a:lstStyle/>
          <a:p>
            <a:pPr algn="ctr"/>
            <a:r>
              <a:rPr lang="zh-CN" altLang="en-US" sz="2400" dirty="0">
                <a:solidFill>
                  <a:schemeClr val="bg1"/>
                </a:solidFill>
                <a:latin typeface="Nunito Sans" charset="0"/>
                <a:ea typeface="Nunito Sans" charset="0"/>
                <a:cs typeface="Nunito Sans" charset="0"/>
              </a:rPr>
              <a:t>Your Title Here </a:t>
            </a:r>
          </a:p>
        </p:txBody>
      </p:sp>
      <p:pic>
        <p:nvPicPr>
          <p:cNvPr id="6" name="图片 5"/>
          <p:cNvPicPr>
            <a:picLocks noChangeAspect="1"/>
          </p:cNvPicPr>
          <p:nvPr>
            <p:custDataLst>
              <p:tags r:id="rId1"/>
            </p:custDataLst>
          </p:nvPr>
        </p:nvPicPr>
        <p:blipFill>
          <a:blip r:embed="rId5"/>
          <a:stretch>
            <a:fillRect/>
          </a:stretch>
        </p:blipFill>
        <p:spPr>
          <a:xfrm>
            <a:off x="4131310" y="1162050"/>
            <a:ext cx="7720330" cy="3672840"/>
          </a:xfrm>
          <a:prstGeom prst="rect">
            <a:avLst/>
          </a:prstGeom>
        </p:spPr>
      </p:pic>
      <p:pic>
        <p:nvPicPr>
          <p:cNvPr id="10" name="图片 9" descr="校徽带字白44"/>
          <p:cNvPicPr>
            <a:picLocks noChangeAspect="1"/>
          </p:cNvPicPr>
          <p:nvPr>
            <p:custDataLst>
              <p:tags r:id="rId2"/>
            </p:custDataLst>
          </p:nvPr>
        </p:nvPicPr>
        <p:blipFill>
          <a:blip r:embed="rId6"/>
          <a:stretch>
            <a:fillRect/>
          </a:stretch>
        </p:blipFill>
        <p:spPr>
          <a:xfrm>
            <a:off x="210185" y="274320"/>
            <a:ext cx="5055235" cy="1323975"/>
          </a:xfrm>
          <a:prstGeom prst="rect">
            <a:avLst/>
          </a:prstGeom>
        </p:spPr>
      </p:pic>
      <p:sp>
        <p:nvSpPr>
          <p:cNvPr id="12" name="文本框 11"/>
          <p:cNvSpPr txBox="1"/>
          <p:nvPr/>
        </p:nvSpPr>
        <p:spPr>
          <a:xfrm>
            <a:off x="590550" y="1717675"/>
            <a:ext cx="3540760" cy="368300"/>
          </a:xfrm>
          <a:prstGeom prst="rect">
            <a:avLst/>
          </a:prstGeom>
          <a:noFill/>
        </p:spPr>
        <p:txBody>
          <a:bodyPr wrap="square" rtlCol="0">
            <a:spAutoFit/>
          </a:bodyPr>
          <a:lstStyle/>
          <a:p>
            <a:pPr algn="ctr"/>
            <a:r>
              <a:rPr lang="en-US" altLang="zh-CN">
                <a:solidFill>
                  <a:schemeClr val="tx1"/>
                </a:solidFill>
              </a:rPr>
              <a:t>MADRF-CNN</a:t>
            </a:r>
            <a:r>
              <a:rPr lang="zh-CN" altLang="en-US">
                <a:solidFill>
                  <a:schemeClr val="tx1"/>
                </a:solidFill>
              </a:rPr>
              <a:t>模型</a:t>
            </a:r>
          </a:p>
        </p:txBody>
      </p:sp>
      <p:sp>
        <p:nvSpPr>
          <p:cNvPr id="13" name="文本框 12"/>
          <p:cNvSpPr txBox="1"/>
          <p:nvPr/>
        </p:nvSpPr>
        <p:spPr>
          <a:xfrm>
            <a:off x="589280" y="2023745"/>
            <a:ext cx="3527425" cy="4551680"/>
          </a:xfrm>
          <a:prstGeom prst="rect">
            <a:avLst/>
          </a:prstGeom>
          <a:noFill/>
        </p:spPr>
        <p:txBody>
          <a:bodyPr wrap="square" rtlCol="0">
            <a:noAutofit/>
          </a:bodyPr>
          <a:lstStyle/>
          <a:p>
            <a:r>
              <a:rPr lang="zh-CN" altLang="en-US" sz="1600">
                <a:latin typeface="宋体" panose="02010600030101010101" pitchFamily="2" charset="-122"/>
                <a:ea typeface="宋体" panose="02010600030101010101" pitchFamily="2" charset="-122"/>
                <a:cs typeface="宋体" panose="02010600030101010101" pitchFamily="2" charset="-122"/>
              </a:rPr>
              <a:t>1、卷积层：先将输入</a:t>
            </a:r>
            <a:r>
              <a:rPr lang="en-US" altLang="zh-CN" sz="1600">
                <a:latin typeface="宋体" panose="02010600030101010101" pitchFamily="2" charset="-122"/>
                <a:ea typeface="宋体" panose="02010600030101010101" pitchFamily="2" charset="-122"/>
                <a:cs typeface="宋体" panose="02010600030101010101" pitchFamily="2" charset="-122"/>
              </a:rPr>
              <a:t>X</a:t>
            </a:r>
            <a:r>
              <a:rPr lang="zh-CN" altLang="en-US" sz="1600">
                <a:latin typeface="宋体" panose="02010600030101010101" pitchFamily="2" charset="-122"/>
                <a:ea typeface="宋体" panose="02010600030101010101" pitchFamily="2" charset="-122"/>
                <a:cs typeface="宋体" panose="02010600030101010101" pitchFamily="2" charset="-122"/>
              </a:rPr>
              <a:t>与过滤层进行卷积运算，再加上偏差，然后使用ReLU作为激活函数得到特征图</a:t>
            </a:r>
          </a:p>
          <a:p>
            <a:r>
              <a:rPr lang="zh-CN" altLang="en-US" sz="1600">
                <a:latin typeface="宋体" panose="02010600030101010101" pitchFamily="2" charset="-122"/>
                <a:ea typeface="宋体" panose="02010600030101010101" pitchFamily="2" charset="-122"/>
                <a:cs typeface="宋体" panose="02010600030101010101" pitchFamily="2" charset="-122"/>
              </a:rPr>
              <a:t>2、MADRF块：先分别对特征图使用最大池化运算和平均池化运算进行尺度转换，得到原始尺度、60%尺度、20%尺度，然后利用3个卷积层对这3个尺度的特征图进行处理。经过并行池化操作后，将获取得到的特征进行flatten降维操作并拼接，作为全连接层的输入</a:t>
            </a:r>
          </a:p>
          <a:p>
            <a:r>
              <a:rPr lang="zh-CN" altLang="en-US" sz="1600">
                <a:latin typeface="宋体" panose="02010600030101010101" pitchFamily="2" charset="-122"/>
                <a:ea typeface="宋体" panose="02010600030101010101" pitchFamily="2" charset="-122"/>
                <a:cs typeface="宋体" panose="02010600030101010101" pitchFamily="2" charset="-122"/>
              </a:rPr>
              <a:t>3、分类器：输入x经过3个全连接层运算后，使用softmax函数计算出是否为恶意软件的概率。（使用3个全连接层，其中全连接层使用ReLU作为激活函数，损失函数使用的是交叉熵损失函数）</a:t>
            </a:r>
          </a:p>
        </p:txBody>
      </p:sp>
      <p:sp>
        <p:nvSpPr>
          <p:cNvPr id="14" name="文本框 13"/>
          <p:cNvSpPr txBox="1"/>
          <p:nvPr/>
        </p:nvSpPr>
        <p:spPr>
          <a:xfrm>
            <a:off x="4893310" y="5267960"/>
            <a:ext cx="5504180" cy="829945"/>
          </a:xfrm>
          <a:prstGeom prst="rect">
            <a:avLst/>
          </a:prstGeom>
          <a:noFill/>
        </p:spPr>
        <p:txBody>
          <a:bodyPr wrap="square" rtlCol="0">
            <a:spAutoFit/>
          </a:bodyPr>
          <a:lstStyle/>
          <a:p>
            <a:r>
              <a:rPr lang="zh-CN" altLang="en-US" sz="1600">
                <a:solidFill>
                  <a:schemeClr val="tx1"/>
                </a:solidFill>
                <a:latin typeface="宋体" panose="02010600030101010101" pitchFamily="2" charset="-122"/>
                <a:ea typeface="宋体" panose="02010600030101010101" pitchFamily="2" charset="-122"/>
                <a:cs typeface="宋体" panose="02010600030101010101" pitchFamily="2" charset="-122"/>
              </a:rPr>
              <a:t>MADRF大大提高了特征图的接受域。基于原始尺度生成的特征图感受野只有3 × 3，而60 %的尺度达到5 × 5，20 %甚至达到15 × 15。扩大接受域以捕获交互的长距离依赖性</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5"/>
          <a:srcRect/>
          <a:stretch>
            <a:fillRect/>
          </a:stretch>
        </p:blipFill>
        <p:spPr>
          <a:xfrm rot="5400000">
            <a:off x="2171528" y="-2933871"/>
            <a:ext cx="7622663" cy="13053279"/>
          </a:xfrm>
          <a:prstGeom prst="rect">
            <a:avLst/>
          </a:prstGeom>
        </p:spPr>
      </p:pic>
      <p:sp>
        <p:nvSpPr>
          <p:cNvPr id="11" name="矩形 10"/>
          <p:cNvSpPr/>
          <p:nvPr/>
        </p:nvSpPr>
        <p:spPr>
          <a:xfrm>
            <a:off x="411868" y="367207"/>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pic>
        <p:nvPicPr>
          <p:cNvPr id="4" name="图片 3"/>
          <p:cNvPicPr>
            <a:picLocks noChangeAspect="1"/>
          </p:cNvPicPr>
          <p:nvPr>
            <p:custDataLst>
              <p:tags r:id="rId1"/>
            </p:custDataLst>
          </p:nvPr>
        </p:nvPicPr>
        <p:blipFill>
          <a:blip r:embed="rId6"/>
          <a:stretch>
            <a:fillRect/>
          </a:stretch>
        </p:blipFill>
        <p:spPr>
          <a:xfrm>
            <a:off x="4643755" y="2860040"/>
            <a:ext cx="7101840" cy="1714500"/>
          </a:xfrm>
          <a:prstGeom prst="rect">
            <a:avLst/>
          </a:prstGeom>
        </p:spPr>
      </p:pic>
      <p:sp>
        <p:nvSpPr>
          <p:cNvPr id="19" name="矩形 18"/>
          <p:cNvSpPr/>
          <p:nvPr>
            <p:custDataLst>
              <p:tags r:id="rId2"/>
            </p:custDataLst>
          </p:nvPr>
        </p:nvSpPr>
        <p:spPr>
          <a:xfrm>
            <a:off x="499745" y="2317750"/>
            <a:ext cx="3439795" cy="2872740"/>
          </a:xfrm>
          <a:prstGeom prst="rect">
            <a:avLst/>
          </a:prstGeom>
          <a:solidFill>
            <a:schemeClr val="bg1"/>
          </a:solidFill>
          <a:ln w="19050">
            <a:solidFill>
              <a:srgbClr val="90BB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a:cs typeface="Nunito Sans" charset="0"/>
              </a:rPr>
              <a:t>一起），从结果来看表单文件并不适合转化为图像检测恶意软件，因为含有大量冗余信息。（这样做的目的是希望能否通过表单文件作为DEX图像的补充来提高检测性能）</a:t>
            </a:r>
          </a:p>
        </p:txBody>
      </p:sp>
      <p:sp>
        <p:nvSpPr>
          <p:cNvPr id="8" name="文本框 7"/>
          <p:cNvSpPr txBox="1"/>
          <p:nvPr/>
        </p:nvSpPr>
        <p:spPr>
          <a:xfrm>
            <a:off x="628015" y="2317750"/>
            <a:ext cx="3311525" cy="2799715"/>
          </a:xfrm>
          <a:prstGeom prst="rect">
            <a:avLst/>
          </a:prstGeom>
          <a:noFill/>
        </p:spPr>
        <p:txBody>
          <a:bodyPr wrap="square" rtlCol="0">
            <a:spAutoFit/>
          </a:bodyPr>
          <a:lstStyle/>
          <a:p>
            <a:r>
              <a:rPr lang="zh-CN" altLang="en-US" sz="1600">
                <a:latin typeface="宋体" panose="02010600030101010101" pitchFamily="2" charset="-122"/>
                <a:ea typeface="宋体" panose="02010600030101010101" pitchFamily="2" charset="-122"/>
                <a:cs typeface="宋体" panose="02010600030101010101" pitchFamily="2" charset="-122"/>
              </a:rPr>
              <a:t>通过对DEX文件、表单文件、组合文件（将DEX文件和表单文件混合一起），从结果来看表单文件并不适合转化为图像检测恶意软件，因为含有大量冗余信息。（这样做的目的是希望能否通过表单文件作为DEX图像的补充来提高检测性能）</a:t>
            </a: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通过将MADRF-CNN方法的结果和传统CNN结果进行对比，来体现MADRF-CNN优越性</a:t>
            </a:r>
          </a:p>
        </p:txBody>
      </p:sp>
      <p:pic>
        <p:nvPicPr>
          <p:cNvPr id="17" name="图片 16" descr="校徽带字白44"/>
          <p:cNvPicPr>
            <a:picLocks noChangeAspect="1"/>
          </p:cNvPicPr>
          <p:nvPr>
            <p:custDataLst>
              <p:tags r:id="rId3"/>
            </p:custDataLst>
          </p:nvPr>
        </p:nvPicPr>
        <p:blipFill>
          <a:blip r:embed="rId7"/>
          <a:stretch>
            <a:fillRect/>
          </a:stretch>
        </p:blipFill>
        <p:spPr>
          <a:xfrm>
            <a:off x="210185" y="274320"/>
            <a:ext cx="5055235" cy="1323975"/>
          </a:xfrm>
          <a:prstGeom prst="rect">
            <a:avLst/>
          </a:prstGeom>
        </p:spPr>
      </p:pic>
      <p:sp>
        <p:nvSpPr>
          <p:cNvPr id="20" name="文本框 19"/>
          <p:cNvSpPr txBox="1"/>
          <p:nvPr/>
        </p:nvSpPr>
        <p:spPr>
          <a:xfrm>
            <a:off x="4732020" y="5190490"/>
            <a:ext cx="5339715" cy="583565"/>
          </a:xfrm>
          <a:prstGeom prst="rect">
            <a:avLst/>
          </a:prstGeom>
          <a:noFill/>
        </p:spPr>
        <p:txBody>
          <a:bodyPr wrap="square" rtlCol="0">
            <a:spAutoFit/>
          </a:bodyPr>
          <a:lstStyle/>
          <a:p>
            <a:r>
              <a:rPr lang="zh-CN" altLang="en-US" sz="1600">
                <a:latin typeface="宋体" panose="02010600030101010101" pitchFamily="2" charset="-122"/>
                <a:ea typeface="宋体" panose="02010600030101010101" pitchFamily="2" charset="-122"/>
                <a:cs typeface="宋体" panose="02010600030101010101" pitchFamily="2" charset="-122"/>
              </a:rPr>
              <a:t>1、Dex文件存储的信息比表单文件更全面</a:t>
            </a:r>
          </a:p>
          <a:p>
            <a:r>
              <a:rPr lang="zh-CN" altLang="en-US" sz="1600">
                <a:latin typeface="宋体" panose="02010600030101010101" pitchFamily="2" charset="-122"/>
                <a:ea typeface="宋体" panose="02010600030101010101" pitchFamily="2" charset="-122"/>
                <a:cs typeface="宋体" panose="02010600030101010101" pitchFamily="2" charset="-122"/>
              </a:rPr>
              <a:t>2、Dex文件的信息密度比表单文件更高</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6"/>
          <a:srcRect/>
          <a:stretch>
            <a:fillRect/>
          </a:stretch>
        </p:blipFill>
        <p:spPr>
          <a:xfrm rot="5400000">
            <a:off x="2171528" y="-2933871"/>
            <a:ext cx="7622663" cy="13053279"/>
          </a:xfrm>
          <a:prstGeom prst="rect">
            <a:avLst/>
          </a:prstGeom>
        </p:spPr>
      </p:pic>
      <p:sp>
        <p:nvSpPr>
          <p:cNvPr id="11" name="矩形 10"/>
          <p:cNvSpPr/>
          <p:nvPr/>
        </p:nvSpPr>
        <p:spPr>
          <a:xfrm>
            <a:off x="133985" y="191770"/>
            <a:ext cx="12058015" cy="6751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19" name="矩形 18"/>
          <p:cNvSpPr/>
          <p:nvPr>
            <p:custDataLst>
              <p:tags r:id="rId1"/>
            </p:custDataLst>
          </p:nvPr>
        </p:nvSpPr>
        <p:spPr>
          <a:xfrm>
            <a:off x="777240" y="3593465"/>
            <a:ext cx="3439795" cy="2296795"/>
          </a:xfrm>
          <a:prstGeom prst="rect">
            <a:avLst/>
          </a:prstGeom>
          <a:solidFill>
            <a:schemeClr val="bg1"/>
          </a:solidFill>
          <a:ln w="19050">
            <a:solidFill>
              <a:srgbClr val="90BB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a:cs typeface="Nunito Sans" charset="0"/>
              </a:rPr>
              <a:t>一起），从结果来看表单文件并不适合转化为图像检测恶意软件，因为含有大量冗余信息。（这样做的目的是希望能否通过表单文件作为DEX图像的补充来提高检测性能）</a:t>
            </a:r>
          </a:p>
        </p:txBody>
      </p:sp>
      <p:pic>
        <p:nvPicPr>
          <p:cNvPr id="17" name="图片 16" descr="校徽带字白44"/>
          <p:cNvPicPr>
            <a:picLocks noChangeAspect="1"/>
          </p:cNvPicPr>
          <p:nvPr>
            <p:custDataLst>
              <p:tags r:id="rId2"/>
            </p:custDataLst>
          </p:nvPr>
        </p:nvPicPr>
        <p:blipFill>
          <a:blip r:embed="rId7"/>
          <a:stretch>
            <a:fillRect/>
          </a:stretch>
        </p:blipFill>
        <p:spPr>
          <a:xfrm>
            <a:off x="210185" y="274320"/>
            <a:ext cx="5055235" cy="1323975"/>
          </a:xfrm>
          <a:prstGeom prst="rect">
            <a:avLst/>
          </a:prstGeom>
        </p:spPr>
      </p:pic>
      <p:pic>
        <p:nvPicPr>
          <p:cNvPr id="2" name="图片 1"/>
          <p:cNvPicPr>
            <a:picLocks noChangeAspect="1"/>
          </p:cNvPicPr>
          <p:nvPr>
            <p:custDataLst>
              <p:tags r:id="rId3"/>
            </p:custDataLst>
          </p:nvPr>
        </p:nvPicPr>
        <p:blipFill>
          <a:blip r:embed="rId8"/>
          <a:stretch>
            <a:fillRect/>
          </a:stretch>
        </p:blipFill>
        <p:spPr>
          <a:xfrm>
            <a:off x="5536565" y="786130"/>
            <a:ext cx="6525895" cy="5842635"/>
          </a:xfrm>
          <a:prstGeom prst="rect">
            <a:avLst/>
          </a:prstGeom>
        </p:spPr>
      </p:pic>
      <p:pic>
        <p:nvPicPr>
          <p:cNvPr id="3" name="图片 2"/>
          <p:cNvPicPr>
            <a:picLocks noChangeAspect="1"/>
          </p:cNvPicPr>
          <p:nvPr>
            <p:custDataLst>
              <p:tags r:id="rId4"/>
            </p:custDataLst>
          </p:nvPr>
        </p:nvPicPr>
        <p:blipFill>
          <a:blip r:embed="rId9"/>
          <a:stretch>
            <a:fillRect/>
          </a:stretch>
        </p:blipFill>
        <p:spPr>
          <a:xfrm>
            <a:off x="461645" y="1826260"/>
            <a:ext cx="5074920" cy="1539240"/>
          </a:xfrm>
          <a:prstGeom prst="rect">
            <a:avLst/>
          </a:prstGeom>
        </p:spPr>
      </p:pic>
      <p:sp>
        <p:nvSpPr>
          <p:cNvPr id="10" name="文本框 9"/>
          <p:cNvSpPr txBox="1"/>
          <p:nvPr/>
        </p:nvSpPr>
        <p:spPr>
          <a:xfrm>
            <a:off x="777240" y="3683635"/>
            <a:ext cx="3343275" cy="2061210"/>
          </a:xfrm>
          <a:prstGeom prst="rect">
            <a:avLst/>
          </a:prstGeom>
          <a:noFill/>
        </p:spPr>
        <p:txBody>
          <a:bodyPr wrap="square" rtlCol="0">
            <a:spAutoFit/>
          </a:bodyPr>
          <a:lstStyle/>
          <a:p>
            <a:r>
              <a:rPr lang="zh-CN" altLang="en-US" sz="1600">
                <a:latin typeface="宋体" panose="02010600030101010101" pitchFamily="2" charset="-122"/>
                <a:ea typeface="宋体" panose="02010600030101010101" pitchFamily="2" charset="-122"/>
                <a:cs typeface="宋体" panose="02010600030101010101" pitchFamily="2" charset="-122"/>
              </a:rPr>
              <a:t>进行三组实验，第一组实验只用最大池化运算对特征图进行尺度转化，第二组实验只用平均池化运算对特征图进行尺度转化，第三组实验用平均池化运算和最大池化运算组合对特征图进行尺度转化，然后拼接得到的特征图（也就是本文提出的模型）</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4"/>
          <a:srcRect/>
          <a:stretch>
            <a:fillRect/>
          </a:stretch>
        </p:blipFill>
        <p:spPr>
          <a:xfrm rot="5400000">
            <a:off x="2171528" y="-2933871"/>
            <a:ext cx="7622663" cy="13053279"/>
          </a:xfrm>
          <a:prstGeom prst="rect">
            <a:avLst/>
          </a:prstGeom>
        </p:spPr>
      </p:pic>
      <p:sp>
        <p:nvSpPr>
          <p:cNvPr id="11" name="矩形 10"/>
          <p:cNvSpPr/>
          <p:nvPr/>
        </p:nvSpPr>
        <p:spPr>
          <a:xfrm>
            <a:off x="411868" y="367207"/>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pic>
        <p:nvPicPr>
          <p:cNvPr id="17" name="图片 16" descr="校徽带字白44"/>
          <p:cNvPicPr>
            <a:picLocks noChangeAspect="1"/>
          </p:cNvPicPr>
          <p:nvPr>
            <p:custDataLst>
              <p:tags r:id="rId1"/>
            </p:custDataLst>
          </p:nvPr>
        </p:nvPicPr>
        <p:blipFill>
          <a:blip r:embed="rId5"/>
          <a:stretch>
            <a:fillRect/>
          </a:stretch>
        </p:blipFill>
        <p:spPr>
          <a:xfrm>
            <a:off x="210185" y="274320"/>
            <a:ext cx="5055235" cy="1323975"/>
          </a:xfrm>
          <a:prstGeom prst="rect">
            <a:avLst/>
          </a:prstGeom>
        </p:spPr>
      </p:pic>
      <p:pic>
        <p:nvPicPr>
          <p:cNvPr id="2" name="图片 1"/>
          <p:cNvPicPr>
            <a:picLocks noChangeAspect="1"/>
          </p:cNvPicPr>
          <p:nvPr>
            <p:custDataLst>
              <p:tags r:id="rId2"/>
            </p:custDataLst>
          </p:nvPr>
        </p:nvPicPr>
        <p:blipFill>
          <a:blip r:embed="rId6"/>
          <a:stretch>
            <a:fillRect/>
          </a:stretch>
        </p:blipFill>
        <p:spPr>
          <a:xfrm>
            <a:off x="1607820" y="2010410"/>
            <a:ext cx="8359140" cy="1653540"/>
          </a:xfrm>
          <a:prstGeom prst="rect">
            <a:avLst/>
          </a:prstGeom>
        </p:spPr>
      </p:pic>
      <p:sp>
        <p:nvSpPr>
          <p:cNvPr id="3" name="文本框 2"/>
          <p:cNvSpPr txBox="1"/>
          <p:nvPr/>
        </p:nvSpPr>
        <p:spPr>
          <a:xfrm>
            <a:off x="1840865" y="4125595"/>
            <a:ext cx="7922260" cy="583565"/>
          </a:xfrm>
          <a:prstGeom prst="rect">
            <a:avLst/>
          </a:prstGeom>
          <a:noFill/>
        </p:spPr>
        <p:txBody>
          <a:bodyPr wrap="square" rtlCol="0">
            <a:spAutoFit/>
          </a:bodyPr>
          <a:lstStyle/>
          <a:p>
            <a:r>
              <a:rPr lang="zh-CN" altLang="en-US" sz="1600">
                <a:latin typeface="宋体" panose="02010600030101010101" pitchFamily="2" charset="-122"/>
                <a:ea typeface="宋体" panose="02010600030101010101" pitchFamily="2" charset="-122"/>
                <a:cs typeface="宋体" panose="02010600030101010101" pitchFamily="2" charset="-122"/>
              </a:rPr>
              <a:t>复现了四个类似的模型，其中两个基于灰度图像的(Bakour &amp; Ünver, 2021; Sun et al., 2021)，另外两个基于RGB图像(Fang et al., 2020; Xiao &amp; Yang, 2019)</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19439bb6-c017-49bb-acea-dd3dfbf8be85"/>
  <p:tag name="COMMONDATA" val="eyJoZGlkIjoiOTBhZTFhNDU1ZjQ3NmVjOWQyMzc1OTgwZDMxMWYyM2Y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599.4692913385827,&quot;width&quot;:4895.343307086614}"/>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UNIT_TEXT_PART_ID" val="1-a"/>
  <p:tag name="KSO_WM_UNIT_TEXT_PART_ID_V2" val="d-1-1"/>
  <p:tag name="ORIWIDTHHEIGHT" val="224.5,25.15"/>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Nunito Sans Light"/>
        <a:ea typeface=""/>
        <a:cs typeface=""/>
        <a:font script="Jpan" typeface="游ゴシック Light"/>
        <a:font script="Hang" typeface="맑은 고딕"/>
        <a:font script="Hans" typeface="Nunito Sans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Nunito Sans"/>
        <a:ea typeface=""/>
        <a:cs typeface=""/>
        <a:font script="Jpan" typeface="游ゴシック"/>
        <a:font script="Hang" typeface="맑은 고딕"/>
        <a:font script="Hans" typeface="Nunito Sans"/>
        <a:font script="Hant" typeface="新細明體"/>
        <a:font script="Arab" typeface="Nunito Sans"/>
        <a:font script="Hebr" typeface="Nunito San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Nunito San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Nunito Sans Light"/>
        <a:ea typeface=""/>
        <a:cs typeface=""/>
        <a:font script="Jpan" typeface="游ゴシック Light"/>
        <a:font script="Hang" typeface="맑은 고딕"/>
        <a:font script="Hans" typeface="Nunito Sans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Nunito Sans"/>
        <a:ea typeface=""/>
        <a:cs typeface=""/>
        <a:font script="Jpan" typeface="游ゴシック"/>
        <a:font script="Hang" typeface="맑은 고딕"/>
        <a:font script="Hans" typeface="Nunito Sans"/>
        <a:font script="Hant" typeface="新細明體"/>
        <a:font script="Arab" typeface="Nunito Sans"/>
        <a:font script="Hebr" typeface="Nunito San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Nunito San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Nunito Sans"/>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Nunito Sans ExtraBold"/>
        <a:ea typeface=""/>
        <a:cs typeface=""/>
        <a:font script="Jpan" typeface="ＭＳ Ｐゴシック"/>
        <a:font script="Hang" typeface="맑은 고딕"/>
        <a:font script="Hans" typeface="Nunito Sans"/>
        <a:font script="Hant" typeface="新細明體"/>
        <a:font script="Arab" typeface="Nunito Sans"/>
        <a:font script="Hebr" typeface="Nunito San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Nunito San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972</Words>
  <Application>Microsoft Office PowerPoint</Application>
  <PresentationFormat>宽屏</PresentationFormat>
  <Paragraphs>31</Paragraphs>
  <Slides>10</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10</vt:i4>
      </vt:variant>
    </vt:vector>
  </HeadingPairs>
  <TitlesOfParts>
    <vt:vector size="16" baseType="lpstr">
      <vt:lpstr>Nunito Sans</vt:lpstr>
      <vt:lpstr>宋体</vt:lpstr>
      <vt:lpstr>Nunito Sans ExtraBold</vt:lpstr>
      <vt:lpstr>Arial</vt:lpstr>
      <vt:lpstr>Nunito Sans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 strator</dc:creator>
  <cp:lastModifiedBy>禹络 叶</cp:lastModifiedBy>
  <cp:revision>24</cp:revision>
  <dcterms:created xsi:type="dcterms:W3CDTF">2020-05-07T17:08:00Z</dcterms:created>
  <dcterms:modified xsi:type="dcterms:W3CDTF">2023-10-28T06:39:35Z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CD5D3D9ED36148F1AF979D402A4E9BF2_13</vt:lpwstr>
  </property>
  <property fmtid="{D5CDD505-2E9C-101B-9397-08002B2CF9AE}" pid="3" name="KSOProductBuildVer">
    <vt:lpwstr>2052-12.1.0.15712</vt:lpwstr>
  </property>
  <property fmtid="{D5CDD505-2E9C-101B-9397-08002B2CF9AE}" pid="4" name="MSIP_Label_defa4170-0d19-0005-0004-bc88714345d2_Enabled">
    <vt:lpwstr>true</vt:lpwstr>
  </property>
  <property fmtid="{D5CDD505-2E9C-101B-9397-08002B2CF9AE}" pid="5" name="MSIP_Label_defa4170-0d19-0005-0004-bc88714345d2_SetDate">
    <vt:lpwstr>2023-10-28T06:39:35Z</vt:lpwstr>
  </property>
  <property fmtid="{D5CDD505-2E9C-101B-9397-08002B2CF9AE}" pid="6" name="MSIP_Label_defa4170-0d19-0005-0004-bc88714345d2_Method">
    <vt:lpwstr>Standard</vt:lpwstr>
  </property>
  <property fmtid="{D5CDD505-2E9C-101B-9397-08002B2CF9AE}" pid="7" name="MSIP_Label_defa4170-0d19-0005-0004-bc88714345d2_Name">
    <vt:lpwstr>defa4170-0d19-0005-0004-bc88714345d2</vt:lpwstr>
  </property>
  <property fmtid="{D5CDD505-2E9C-101B-9397-08002B2CF9AE}" pid="8" name="MSIP_Label_defa4170-0d19-0005-0004-bc88714345d2_SiteId">
    <vt:lpwstr>9c7877be-0cf0-44c5-8f06-fac3e2cb3c9c</vt:lpwstr>
  </property>
  <property fmtid="{D5CDD505-2E9C-101B-9397-08002B2CF9AE}" pid="9" name="MSIP_Label_defa4170-0d19-0005-0004-bc88714345d2_ActionId">
    <vt:lpwstr>21559758-404c-49d0-9e0a-aca5d0896f5e</vt:lpwstr>
  </property>
  <property fmtid="{D5CDD505-2E9C-101B-9397-08002B2CF9AE}" pid="10" name="MSIP_Label_defa4170-0d19-0005-0004-bc88714345d2_ContentBits">
    <vt:lpwstr>0</vt:lpwstr>
  </property>
</Properties>
</file>

<file path=docProps/thumbnail.jpeg>
</file>